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27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9322DD-11A9-4F30-B863-8430EE706C81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26AE2-762C-4498-9B4B-437DDA0D3B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2161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These are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recent</a:t>
            </a:r>
            <a:r>
              <a:rPr lang="cs-CZ" baseline="0" dirty="0" smtClean="0"/>
              <a:t>, </a:t>
            </a:r>
            <a:r>
              <a:rPr lang="cs-CZ" baseline="0" dirty="0" err="1" smtClean="0"/>
              <a:t>active</a:t>
            </a:r>
            <a:r>
              <a:rPr lang="cs-CZ" baseline="0" dirty="0" smtClean="0"/>
              <a:t> and </a:t>
            </a:r>
            <a:r>
              <a:rPr lang="cs-CZ" baseline="0" smtClean="0"/>
              <a:t>continual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26AE2-762C-4498-9B4B-437DDA0D3B8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7208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Research</a:t>
            </a:r>
            <a:r>
              <a:rPr lang="cs-CZ" dirty="0" smtClean="0"/>
              <a:t> – </a:t>
            </a:r>
            <a:r>
              <a:rPr lang="cs-CZ" dirty="0" err="1" smtClean="0"/>
              <a:t>conflicts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during</a:t>
            </a:r>
            <a:r>
              <a:rPr lang="cs-CZ" baseline="0" dirty="0" smtClean="0"/>
              <a:t> transfer, </a:t>
            </a:r>
            <a:r>
              <a:rPr lang="cs-CZ" baseline="0" dirty="0" err="1" smtClean="0"/>
              <a:t>process</a:t>
            </a:r>
            <a:r>
              <a:rPr lang="cs-CZ" baseline="0" dirty="0" smtClean="0"/>
              <a:t> </a:t>
            </a:r>
            <a:r>
              <a:rPr lang="cs-CZ" baseline="0" dirty="0" err="1" smtClean="0"/>
              <a:t>of</a:t>
            </a:r>
            <a:r>
              <a:rPr lang="cs-CZ" baseline="0" dirty="0" smtClean="0"/>
              <a:t> </a:t>
            </a:r>
            <a:r>
              <a:rPr lang="cs-CZ" baseline="0" dirty="0" err="1" smtClean="0"/>
              <a:t>intergenartion</a:t>
            </a:r>
            <a:r>
              <a:rPr lang="cs-CZ" baseline="0" dirty="0" smtClean="0"/>
              <a:t> business transfer and </a:t>
            </a:r>
            <a:r>
              <a:rPr lang="cs-CZ" baseline="0" dirty="0" err="1" smtClean="0"/>
              <a:t>definition</a:t>
            </a:r>
            <a:r>
              <a:rPr lang="cs-CZ" baseline="0" dirty="0" smtClean="0"/>
              <a:t>. 57% </a:t>
            </a:r>
            <a:r>
              <a:rPr lang="cs-CZ" baseline="0" dirty="0" err="1" smtClean="0"/>
              <a:t>wants</a:t>
            </a:r>
            <a:r>
              <a:rPr lang="cs-CZ" baseline="0" dirty="0" smtClean="0"/>
              <a:t> to hand </a:t>
            </a:r>
            <a:r>
              <a:rPr lang="cs-CZ" baseline="0" dirty="0" err="1" smtClean="0"/>
              <a:t>over</a:t>
            </a:r>
            <a:r>
              <a:rPr lang="cs-CZ" baseline="0" dirty="0" smtClean="0"/>
              <a:t> </a:t>
            </a:r>
            <a:r>
              <a:rPr lang="cs-CZ" baseline="0" dirty="0" err="1" smtClean="0"/>
              <a:t>the</a:t>
            </a:r>
            <a:r>
              <a:rPr lang="cs-CZ" baseline="0" dirty="0" smtClean="0"/>
              <a:t> business to </a:t>
            </a:r>
            <a:r>
              <a:rPr lang="cs-CZ" baseline="0" dirty="0" err="1" smtClean="0"/>
              <a:t>successor</a:t>
            </a:r>
            <a:r>
              <a:rPr lang="cs-CZ" baseline="0" dirty="0" smtClean="0"/>
              <a:t>, 77% </a:t>
            </a:r>
            <a:r>
              <a:rPr lang="cs-CZ" baseline="0" dirty="0" err="1" smtClean="0"/>
              <a:t>wants</a:t>
            </a:r>
            <a:r>
              <a:rPr lang="cs-CZ" baseline="0" dirty="0" smtClean="0"/>
              <a:t> to </a:t>
            </a:r>
            <a:r>
              <a:rPr lang="cs-CZ" baseline="0" dirty="0" err="1" smtClean="0"/>
              <a:t>get</a:t>
            </a:r>
            <a:r>
              <a:rPr lang="cs-CZ" baseline="0" dirty="0" smtClean="0"/>
              <a:t> </a:t>
            </a:r>
            <a:r>
              <a:rPr lang="cs-CZ" baseline="0" dirty="0" err="1" smtClean="0"/>
              <a:t>the</a:t>
            </a:r>
            <a:r>
              <a:rPr lang="cs-CZ" baseline="0" dirty="0" smtClean="0"/>
              <a:t> </a:t>
            </a:r>
            <a:r>
              <a:rPr lang="cs-CZ" baseline="0" dirty="0" err="1" smtClean="0"/>
              <a:t>definition</a:t>
            </a:r>
            <a:r>
              <a:rPr lang="cs-CZ" baseline="0" dirty="0" smtClean="0"/>
              <a:t> </a:t>
            </a:r>
            <a:r>
              <a:rPr lang="cs-CZ" baseline="0" dirty="0" err="1" smtClean="0"/>
              <a:t>into</a:t>
            </a:r>
            <a:r>
              <a:rPr lang="cs-CZ" baseline="0" dirty="0" smtClean="0"/>
              <a:t> </a:t>
            </a:r>
            <a:r>
              <a:rPr lang="cs-CZ" baseline="0" dirty="0" err="1" smtClean="0"/>
              <a:t>legal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system</a:t>
            </a:r>
            <a:r>
              <a:rPr lang="cs-CZ" baseline="0" dirty="0" smtClean="0"/>
              <a:t> - </a:t>
            </a:r>
            <a:r>
              <a:rPr lang="cs-CZ" baseline="0" dirty="0" err="1" smtClean="0"/>
              <a:t>thursday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26AE2-762C-4498-9B4B-437DDA0D3B8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936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vá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á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á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CAA2C33-D108-4AB7-8C3A-B75733F3BDB2}" type="datetimeFigureOut">
              <a:rPr lang="cs-CZ" smtClean="0"/>
              <a:t>16. 5. 2018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BBA8AFA-AFAE-4044-8E42-5D835368C62F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rodinnafirma.ne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sp.cz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kvenkova.cz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jp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34679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latin typeface="Century Gothic" pitchFamily="34" charset="0"/>
              </a:rPr>
              <a:t>Rok venkova 2017</a:t>
            </a:r>
            <a:br>
              <a:rPr lang="cs-CZ" dirty="0" smtClean="0">
                <a:latin typeface="Century Gothic" pitchFamily="34" charset="0"/>
              </a:rPr>
            </a:br>
            <a:r>
              <a:rPr lang="cs-CZ" dirty="0" smtClean="0">
                <a:latin typeface="Century Gothic" pitchFamily="34" charset="0"/>
              </a:rPr>
              <a:t> &amp; </a:t>
            </a:r>
            <a:br>
              <a:rPr lang="cs-CZ" dirty="0" smtClean="0">
                <a:latin typeface="Century Gothic" pitchFamily="34" charset="0"/>
              </a:rPr>
            </a:br>
            <a:r>
              <a:rPr lang="cs-CZ" dirty="0" smtClean="0">
                <a:latin typeface="Century Gothic" pitchFamily="34" charset="0"/>
              </a:rPr>
              <a:t>Rok rodinného podnikání 2018</a:t>
            </a:r>
            <a:endParaRPr lang="cs-CZ" dirty="0">
              <a:latin typeface="Century Gothic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r>
              <a:rPr lang="cs-CZ" dirty="0" err="1" smtClean="0"/>
              <a:t>Minds</a:t>
            </a:r>
            <a:r>
              <a:rPr lang="cs-CZ" dirty="0" smtClean="0"/>
              <a:t> </a:t>
            </a:r>
            <a:r>
              <a:rPr lang="cs-CZ" dirty="0" err="1" smtClean="0"/>
              <a:t>into</a:t>
            </a:r>
            <a:r>
              <a:rPr lang="cs-CZ" dirty="0" smtClean="0"/>
              <a:t> </a:t>
            </a:r>
            <a:r>
              <a:rPr lang="cs-CZ" dirty="0" err="1" smtClean="0"/>
              <a:t>Matters</a:t>
            </a:r>
            <a:r>
              <a:rPr lang="cs-CZ" dirty="0" smtClean="0"/>
              <a:t> – Erasmus+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32656"/>
            <a:ext cx="5797296" cy="1380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5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Rok rodinného podnikání 2018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This</a:t>
            </a:r>
            <a:r>
              <a:rPr lang="cs-CZ" dirty="0" smtClean="0"/>
              <a:t> </a:t>
            </a:r>
            <a:r>
              <a:rPr lang="cs-CZ" dirty="0" err="1" smtClean="0"/>
              <a:t>project</a:t>
            </a:r>
            <a:r>
              <a:rPr lang="cs-CZ" dirty="0" smtClean="0"/>
              <a:t> </a:t>
            </a:r>
            <a:r>
              <a:rPr lang="cs-CZ" dirty="0" err="1" smtClean="0"/>
              <a:t>follows</a:t>
            </a:r>
            <a:r>
              <a:rPr lang="cs-CZ" dirty="0" smtClean="0"/>
              <a:t> up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smaller</a:t>
            </a:r>
            <a:r>
              <a:rPr lang="cs-CZ" dirty="0" smtClean="0"/>
              <a:t> </a:t>
            </a:r>
            <a:r>
              <a:rPr lang="cs-CZ" dirty="0" err="1" smtClean="0"/>
              <a:t>longterm</a:t>
            </a:r>
            <a:r>
              <a:rPr lang="cs-CZ" dirty="0" smtClean="0"/>
              <a:t> </a:t>
            </a:r>
            <a:r>
              <a:rPr lang="cs-CZ" dirty="0" err="1" smtClean="0"/>
              <a:t>project</a:t>
            </a:r>
            <a:r>
              <a:rPr lang="cs-CZ" dirty="0" smtClean="0"/>
              <a:t> Rodinná firma, </a:t>
            </a:r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were</a:t>
            </a:r>
            <a:r>
              <a:rPr lang="cs-CZ" dirty="0" smtClean="0"/>
              <a:t> </a:t>
            </a:r>
            <a:r>
              <a:rPr lang="cs-CZ" dirty="0" err="1" smtClean="0"/>
              <a:t>focused</a:t>
            </a:r>
            <a:r>
              <a:rPr lang="cs-CZ" dirty="0" smtClean="0"/>
              <a:t> </a:t>
            </a:r>
            <a:r>
              <a:rPr lang="cs-CZ" dirty="0" err="1" smtClean="0"/>
              <a:t>mainly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topic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intergenerational</a:t>
            </a:r>
            <a:r>
              <a:rPr lang="cs-CZ" dirty="0" smtClean="0"/>
              <a:t> business </a:t>
            </a:r>
            <a:r>
              <a:rPr lang="cs-CZ" dirty="0" smtClean="0"/>
              <a:t>transfer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>
                <a:hlinkClick r:id="rId2"/>
              </a:rPr>
              <a:t>www.rodinnafirma.net</a:t>
            </a:r>
            <a:r>
              <a:rPr lang="cs-CZ" dirty="0" smtClean="0"/>
              <a:t> 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1026" name="Picture 2" descr="C:\Users\Vojta\Pictures\práce\rodinna_firma_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069" y="3356992"/>
            <a:ext cx="2592288" cy="183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73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General </a:t>
            </a:r>
            <a:r>
              <a:rPr lang="cs-CZ" dirty="0" err="1" smtClean="0"/>
              <a:t>partners</a:t>
            </a:r>
            <a:endParaRPr lang="cs-CZ" dirty="0"/>
          </a:p>
        </p:txBody>
      </p:sp>
      <p:pic>
        <p:nvPicPr>
          <p:cNvPr id="2050" name="Picture 2" descr="C:\Users\Vojta\Pictures\práce\loga\DeloitteNew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630" y="4077072"/>
            <a:ext cx="2971810" cy="120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ojta\Pictures\práce\loga\equ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4094" y="4077072"/>
            <a:ext cx="3034152" cy="1093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Vojta\Pictures\práce\loga\Skod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385" y="1988840"/>
            <a:ext cx="1386387" cy="1642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82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next</a:t>
            </a:r>
            <a:r>
              <a:rPr lang="cs-CZ" dirty="0" smtClean="0"/>
              <a:t>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digital</a:t>
            </a:r>
            <a:r>
              <a:rPr lang="cs-CZ" dirty="0" smtClean="0"/>
              <a:t> business 2019</a:t>
            </a:r>
          </a:p>
          <a:p>
            <a:r>
              <a:rPr lang="cs-CZ" dirty="0" smtClean="0"/>
              <a:t>New </a:t>
            </a:r>
            <a:r>
              <a:rPr lang="cs-CZ" dirty="0" err="1" smtClean="0"/>
              <a:t>technologies</a:t>
            </a:r>
            <a:r>
              <a:rPr lang="cs-CZ" dirty="0" smtClean="0"/>
              <a:t>, </a:t>
            </a:r>
            <a:r>
              <a:rPr lang="cs-CZ" dirty="0" err="1" smtClean="0"/>
              <a:t>Industry</a:t>
            </a:r>
            <a:r>
              <a:rPr lang="cs-CZ" dirty="0" smtClean="0"/>
              <a:t> 4.0, </a:t>
            </a:r>
            <a:r>
              <a:rPr lang="cs-CZ" dirty="0" err="1" smtClean="0"/>
              <a:t>smart</a:t>
            </a:r>
            <a:r>
              <a:rPr lang="cs-CZ" dirty="0" smtClean="0"/>
              <a:t> </a:t>
            </a:r>
            <a:r>
              <a:rPr lang="cs-CZ" dirty="0" err="1" smtClean="0"/>
              <a:t>cities</a:t>
            </a:r>
            <a:r>
              <a:rPr lang="cs-CZ" dirty="0" smtClean="0"/>
              <a:t>, internet</a:t>
            </a:r>
          </a:p>
          <a:p>
            <a:r>
              <a:rPr lang="cs-CZ" dirty="0" err="1" smtClean="0"/>
              <a:t>We</a:t>
            </a:r>
            <a:r>
              <a:rPr lang="cs-CZ" dirty="0" smtClean="0"/>
              <a:t> start </a:t>
            </a:r>
            <a:r>
              <a:rPr lang="cs-CZ" dirty="0" err="1" smtClean="0"/>
              <a:t>during</a:t>
            </a:r>
            <a:r>
              <a:rPr lang="cs-CZ" dirty="0" smtClean="0"/>
              <a:t> </a:t>
            </a:r>
            <a:r>
              <a:rPr lang="cs-CZ" dirty="0" err="1" smtClean="0"/>
              <a:t>autumn</a:t>
            </a:r>
            <a:r>
              <a:rPr lang="cs-CZ" dirty="0" smtClean="0"/>
              <a:t> 2018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two</a:t>
            </a:r>
            <a:r>
              <a:rPr lang="cs-CZ" dirty="0" smtClean="0"/>
              <a:t> big </a:t>
            </a:r>
            <a:r>
              <a:rPr lang="cs-CZ" dirty="0" err="1" smtClean="0"/>
              <a:t>conference</a:t>
            </a:r>
            <a:r>
              <a:rPr lang="cs-CZ" dirty="0" smtClean="0"/>
              <a:t> </a:t>
            </a:r>
            <a:r>
              <a:rPr lang="cs-CZ" dirty="0" err="1" smtClean="0"/>
              <a:t>organised</a:t>
            </a:r>
            <a:r>
              <a:rPr lang="cs-CZ" dirty="0" smtClean="0"/>
              <a:t> </a:t>
            </a:r>
            <a:r>
              <a:rPr lang="cs-CZ" dirty="0" err="1" smtClean="0"/>
              <a:t>together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Facebook</a:t>
            </a:r>
            <a:endParaRPr lang="cs-CZ" dirty="0" smtClean="0"/>
          </a:p>
          <a:p>
            <a:pPr marL="82296" indent="0">
              <a:buNone/>
            </a:pPr>
            <a:r>
              <a:rPr lang="cs-CZ" dirty="0"/>
              <a:t> </a:t>
            </a:r>
            <a:r>
              <a:rPr lang="cs-CZ" dirty="0" smtClean="0"/>
              <a:t>  and </a:t>
            </a:r>
            <a:r>
              <a:rPr lang="cs-CZ" dirty="0" err="1" smtClean="0"/>
              <a:t>Czechinvest</a:t>
            </a:r>
            <a:endParaRPr lang="cs-CZ" dirty="0"/>
          </a:p>
        </p:txBody>
      </p:sp>
      <p:pic>
        <p:nvPicPr>
          <p:cNvPr id="3074" name="Picture 2" descr="C:\Users\Vojta\Pictures\práce\loga\32667501_10204486783686613_641374395382418636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28576"/>
            <a:ext cx="2952328" cy="245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52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0.00532 L 0.24965 -0.00532 L 0.24913 0.19236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83" y="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1403648" y="1556792"/>
            <a:ext cx="7406640" cy="1472184"/>
          </a:xfrm>
        </p:spPr>
        <p:txBody>
          <a:bodyPr/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935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Structure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Introduction</a:t>
            </a:r>
            <a:r>
              <a:rPr lang="cs-CZ" dirty="0" smtClean="0"/>
              <a:t> – AMSP ČR</a:t>
            </a:r>
          </a:p>
          <a:p>
            <a:r>
              <a:rPr lang="cs-CZ" dirty="0" smtClean="0"/>
              <a:t>Rok venkova 2017 –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country 2017</a:t>
            </a:r>
          </a:p>
          <a:p>
            <a:r>
              <a:rPr lang="cs-CZ" dirty="0" smtClean="0"/>
              <a:t>Rok rodinného podnikání 2018 –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family</a:t>
            </a:r>
            <a:r>
              <a:rPr lang="cs-CZ" dirty="0" smtClean="0"/>
              <a:t> business 2018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next</a:t>
            </a:r>
            <a:r>
              <a:rPr lang="cs-CZ" dirty="0" smtClean="0"/>
              <a:t>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655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AMSP ČR?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 smtClean="0"/>
              <a:t>Association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small</a:t>
            </a:r>
            <a:r>
              <a:rPr lang="cs-CZ" dirty="0" smtClean="0"/>
              <a:t> and medium-</a:t>
            </a:r>
            <a:r>
              <a:rPr lang="cs-CZ" dirty="0" err="1" smtClean="0"/>
              <a:t>sized</a:t>
            </a:r>
            <a:r>
              <a:rPr lang="cs-CZ" dirty="0" smtClean="0"/>
              <a:t> </a:t>
            </a:r>
            <a:r>
              <a:rPr lang="cs-CZ" dirty="0" err="1" smtClean="0"/>
              <a:t>enterprises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Czech </a:t>
            </a:r>
            <a:r>
              <a:rPr lang="cs-CZ" dirty="0" err="1" smtClean="0"/>
              <a:t>republic</a:t>
            </a:r>
            <a:endParaRPr lang="cs-CZ" dirty="0" smtClean="0"/>
          </a:p>
          <a:p>
            <a:r>
              <a:rPr lang="cs-CZ" dirty="0" smtClean="0"/>
              <a:t>Non-profit </a:t>
            </a:r>
            <a:r>
              <a:rPr lang="cs-CZ" dirty="0" err="1" smtClean="0"/>
              <a:t>organisation</a:t>
            </a:r>
            <a:endParaRPr lang="cs-CZ" dirty="0" smtClean="0"/>
          </a:p>
          <a:p>
            <a:r>
              <a:rPr lang="cs-CZ" dirty="0" err="1" smtClean="0"/>
              <a:t>Represent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interests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over</a:t>
            </a:r>
            <a:r>
              <a:rPr lang="cs-CZ" dirty="0" smtClean="0"/>
              <a:t> 290.000 </a:t>
            </a:r>
            <a:r>
              <a:rPr lang="cs-CZ" dirty="0" err="1" smtClean="0"/>
              <a:t>businessmen</a:t>
            </a:r>
            <a:endParaRPr lang="cs-CZ" dirty="0" smtClean="0"/>
          </a:p>
          <a:p>
            <a:r>
              <a:rPr lang="cs-CZ" dirty="0" err="1" smtClean="0"/>
              <a:t>Founded</a:t>
            </a:r>
            <a:r>
              <a:rPr lang="cs-CZ" dirty="0" smtClean="0"/>
              <a:t> in 2001</a:t>
            </a:r>
          </a:p>
          <a:p>
            <a:r>
              <a:rPr lang="cs-CZ" dirty="0" smtClean="0"/>
              <a:t>Support – </a:t>
            </a:r>
            <a:r>
              <a:rPr lang="cs-CZ" dirty="0" err="1" smtClean="0"/>
              <a:t>press</a:t>
            </a:r>
            <a:r>
              <a:rPr lang="cs-CZ" dirty="0" smtClean="0"/>
              <a:t>, TV, </a:t>
            </a:r>
            <a:r>
              <a:rPr lang="cs-CZ" dirty="0" err="1" smtClean="0"/>
              <a:t>publications</a:t>
            </a:r>
            <a:r>
              <a:rPr lang="cs-CZ" dirty="0" smtClean="0"/>
              <a:t>, </a:t>
            </a:r>
            <a:r>
              <a:rPr lang="cs-CZ" dirty="0" err="1" smtClean="0"/>
              <a:t>workshops</a:t>
            </a:r>
            <a:r>
              <a:rPr lang="cs-CZ" dirty="0" smtClean="0"/>
              <a:t>, </a:t>
            </a:r>
            <a:r>
              <a:rPr lang="cs-CZ" dirty="0" err="1" smtClean="0"/>
              <a:t>examples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good</a:t>
            </a:r>
            <a:r>
              <a:rPr lang="cs-CZ" dirty="0" smtClean="0"/>
              <a:t> </a:t>
            </a:r>
            <a:r>
              <a:rPr lang="cs-CZ" dirty="0" err="1" smtClean="0"/>
              <a:t>practice</a:t>
            </a:r>
            <a:r>
              <a:rPr lang="cs-CZ" dirty="0" smtClean="0"/>
              <a:t>, </a:t>
            </a:r>
            <a:r>
              <a:rPr lang="cs-CZ" dirty="0" err="1" smtClean="0"/>
              <a:t>building</a:t>
            </a:r>
            <a:r>
              <a:rPr lang="cs-CZ" dirty="0" smtClean="0"/>
              <a:t> </a:t>
            </a:r>
            <a:r>
              <a:rPr lang="cs-CZ" dirty="0" err="1" smtClean="0"/>
              <a:t>nets</a:t>
            </a:r>
            <a:r>
              <a:rPr lang="cs-CZ" dirty="0" smtClean="0"/>
              <a:t>, </a:t>
            </a:r>
            <a:r>
              <a:rPr lang="cs-CZ" dirty="0" err="1" smtClean="0"/>
              <a:t>sponsors</a:t>
            </a:r>
            <a:r>
              <a:rPr lang="cs-CZ" dirty="0" smtClean="0"/>
              <a:t> </a:t>
            </a:r>
            <a:r>
              <a:rPr lang="cs-CZ" dirty="0" err="1" smtClean="0"/>
              <a:t>etc</a:t>
            </a:r>
            <a:r>
              <a:rPr lang="cs-CZ" dirty="0" smtClean="0"/>
              <a:t>. </a:t>
            </a:r>
          </a:p>
          <a:p>
            <a:r>
              <a:rPr lang="cs-CZ" dirty="0" smtClean="0">
                <a:hlinkClick r:id="rId2"/>
              </a:rPr>
              <a:t>www.amsp.cz</a:t>
            </a:r>
            <a:r>
              <a:rPr lang="cs-CZ" dirty="0" smtClean="0"/>
              <a:t> </a:t>
            </a:r>
          </a:p>
          <a:p>
            <a:pPr marL="82296" indent="0">
              <a:buNone/>
            </a:pPr>
            <a:endParaRPr lang="cs-CZ" dirty="0"/>
          </a:p>
          <a:p>
            <a:pPr marL="82296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576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AMSP ČR – </a:t>
            </a:r>
            <a:r>
              <a:rPr lang="cs-CZ" dirty="0" err="1" smtClean="0"/>
              <a:t>fields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interests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There</a:t>
            </a:r>
            <a:r>
              <a:rPr lang="cs-CZ" dirty="0" smtClean="0"/>
              <a:t> are many </a:t>
            </a:r>
            <a:r>
              <a:rPr lang="cs-CZ" dirty="0" err="1" smtClean="0"/>
              <a:t>projects</a:t>
            </a:r>
            <a:r>
              <a:rPr lang="cs-CZ" dirty="0" smtClean="0"/>
              <a:t> </a:t>
            </a:r>
            <a:r>
              <a:rPr lang="cs-CZ" dirty="0" err="1" smtClean="0"/>
              <a:t>running</a:t>
            </a:r>
            <a:r>
              <a:rPr lang="cs-CZ" dirty="0" smtClean="0"/>
              <a:t> by </a:t>
            </a:r>
            <a:r>
              <a:rPr lang="cs-CZ" dirty="0" err="1" smtClean="0"/>
              <a:t>the</a:t>
            </a:r>
            <a:r>
              <a:rPr lang="cs-CZ" dirty="0" smtClean="0"/>
              <a:t> AMSP ČR</a:t>
            </a:r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D919EBD3-AB57-4A21-B213-52C93FE841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50896"/>
            <a:ext cx="1429004" cy="1339205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8AA575A9-641D-4F74-A400-04AA30095D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616492"/>
            <a:ext cx="1549492" cy="1478294"/>
          </a:xfrm>
          <a:prstGeom prst="rect">
            <a:avLst/>
          </a:prstGeom>
        </p:spPr>
      </p:pic>
      <p:pic>
        <p:nvPicPr>
          <p:cNvPr id="7" name="Obrázek 6" descr="Obsah obrázku klipart&#10;&#10;Popis vygenerován s vysokou mírou spolehlivosti">
            <a:extLst>
              <a:ext uri="{FF2B5EF4-FFF2-40B4-BE49-F238E27FC236}">
                <a16:creationId xmlns:a16="http://schemas.microsoft.com/office/drawing/2014/main" xmlns="" id="{0B0D1E14-41A2-4EFF-B36E-F955DE2654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983387"/>
            <a:ext cx="1764369" cy="936219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xmlns="" id="{20976216-C5A0-42B6-B2FA-15D62B7D55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538" y="4861256"/>
            <a:ext cx="1906154" cy="1286752"/>
          </a:xfrm>
          <a:prstGeom prst="rect">
            <a:avLst/>
          </a:prstGeom>
        </p:spPr>
      </p:pic>
      <p:pic>
        <p:nvPicPr>
          <p:cNvPr id="9" name="Obrázek 8" descr="Obsah obrázku objekt, hodiny, text&#10;&#10;Popis vygenerován s vysokou mírou spolehlivosti">
            <a:extLst>
              <a:ext uri="{FF2B5EF4-FFF2-40B4-BE49-F238E27FC236}">
                <a16:creationId xmlns:a16="http://schemas.microsoft.com/office/drawing/2014/main" xmlns="" id="{2955D087-8440-43B7-B2AE-08AE858067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158878"/>
            <a:ext cx="1966848" cy="745336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xmlns="" id="{C35A0D70-EB77-4FAB-9AA9-5098C6E7973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1" y="4867693"/>
            <a:ext cx="2154458" cy="128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6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…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starts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Industry</a:t>
            </a:r>
            <a:r>
              <a:rPr lang="cs-CZ" dirty="0" smtClean="0"/>
              <a:t> and </a:t>
            </a:r>
            <a:r>
              <a:rPr lang="cs-CZ" dirty="0" err="1" smtClean="0"/>
              <a:t>Technical</a:t>
            </a:r>
            <a:r>
              <a:rPr lang="cs-CZ" dirty="0" smtClean="0"/>
              <a:t> </a:t>
            </a:r>
            <a:r>
              <a:rPr lang="cs-CZ" dirty="0" err="1" smtClean="0"/>
              <a:t>Education</a:t>
            </a:r>
            <a:r>
              <a:rPr lang="cs-CZ" dirty="0"/>
              <a:t> </a:t>
            </a:r>
            <a:r>
              <a:rPr lang="cs-CZ" dirty="0" smtClean="0"/>
              <a:t>– Svaz průmyslu a dopravy (</a:t>
            </a:r>
            <a:r>
              <a:rPr lang="cs-CZ" dirty="0" err="1" smtClean="0"/>
              <a:t>Confederation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industry</a:t>
            </a:r>
            <a:r>
              <a:rPr lang="cs-CZ" dirty="0" smtClean="0"/>
              <a:t>) in 2015</a:t>
            </a:r>
          </a:p>
          <a:p>
            <a:r>
              <a:rPr lang="cs-CZ" dirty="0" smtClean="0"/>
              <a:t>2016 – Rok řemesel 2016 (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crafts</a:t>
            </a:r>
            <a:r>
              <a:rPr lang="cs-CZ" dirty="0" smtClean="0"/>
              <a:t>) </a:t>
            </a:r>
            <a:r>
              <a:rPr lang="cs-CZ" dirty="0" err="1" smtClean="0"/>
              <a:t>which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already</a:t>
            </a:r>
            <a:r>
              <a:rPr lang="cs-CZ" dirty="0" smtClean="0"/>
              <a:t> </a:t>
            </a:r>
            <a:r>
              <a:rPr lang="cs-CZ" dirty="0" err="1" smtClean="0"/>
              <a:t>held</a:t>
            </a:r>
            <a:r>
              <a:rPr lang="cs-CZ" dirty="0" smtClean="0"/>
              <a:t> by AMSP ČR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34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Rok venkova 2017 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340768"/>
            <a:ext cx="4032448" cy="4532850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year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‚country‘</a:t>
            </a:r>
          </a:p>
          <a:p>
            <a:r>
              <a:rPr lang="cs-CZ" dirty="0" err="1" smtClean="0"/>
              <a:t>Focused</a:t>
            </a:r>
            <a:r>
              <a:rPr lang="cs-CZ" dirty="0" smtClean="0"/>
              <a:t> </a:t>
            </a:r>
            <a:r>
              <a:rPr lang="cs-CZ" dirty="0" err="1" smtClean="0"/>
              <a:t>mainly</a:t>
            </a:r>
            <a:r>
              <a:rPr lang="cs-CZ" dirty="0" smtClean="0"/>
              <a:t> on </a:t>
            </a:r>
            <a:r>
              <a:rPr lang="cs-CZ" dirty="0" err="1" smtClean="0"/>
              <a:t>supporting</a:t>
            </a:r>
            <a:r>
              <a:rPr lang="cs-CZ" dirty="0" smtClean="0"/>
              <a:t> </a:t>
            </a:r>
            <a:r>
              <a:rPr lang="cs-CZ" dirty="0" err="1" smtClean="0"/>
              <a:t>local</a:t>
            </a:r>
            <a:r>
              <a:rPr lang="cs-CZ" dirty="0" smtClean="0"/>
              <a:t> </a:t>
            </a:r>
            <a:r>
              <a:rPr lang="cs-CZ" dirty="0" err="1" smtClean="0"/>
              <a:t>producers</a:t>
            </a:r>
            <a:r>
              <a:rPr lang="cs-CZ" dirty="0" smtClean="0"/>
              <a:t> and </a:t>
            </a:r>
            <a:r>
              <a:rPr lang="cs-CZ" dirty="0" err="1" smtClean="0"/>
              <a:t>enterprises</a:t>
            </a:r>
            <a:endParaRPr lang="cs-CZ" dirty="0" smtClean="0"/>
          </a:p>
          <a:p>
            <a:r>
              <a:rPr lang="cs-CZ" dirty="0" err="1" smtClean="0"/>
              <a:t>Successes</a:t>
            </a:r>
            <a:r>
              <a:rPr lang="cs-CZ" dirty="0" smtClean="0"/>
              <a:t> – very </a:t>
            </a:r>
            <a:r>
              <a:rPr lang="cs-CZ" dirty="0" err="1" smtClean="0"/>
              <a:t>large</a:t>
            </a:r>
            <a:r>
              <a:rPr lang="cs-CZ" dirty="0" smtClean="0"/>
              <a:t> </a:t>
            </a:r>
            <a:r>
              <a:rPr lang="cs-CZ" dirty="0" err="1" smtClean="0"/>
              <a:t>campaign</a:t>
            </a:r>
            <a:r>
              <a:rPr lang="cs-CZ" dirty="0" smtClean="0"/>
              <a:t> in medias (MF Dnes, Česká televize), </a:t>
            </a:r>
            <a:r>
              <a:rPr lang="cs-CZ" dirty="0" err="1" smtClean="0"/>
              <a:t>new</a:t>
            </a:r>
            <a:r>
              <a:rPr lang="cs-CZ" dirty="0" smtClean="0"/>
              <a:t> </a:t>
            </a:r>
            <a:r>
              <a:rPr lang="cs-CZ" dirty="0" err="1" smtClean="0"/>
              <a:t>products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	ČMZRB</a:t>
            </a:r>
            <a:endParaRPr lang="cs-CZ" dirty="0"/>
          </a:p>
          <a:p>
            <a:r>
              <a:rPr lang="cs-CZ" dirty="0" err="1" smtClean="0"/>
              <a:t>Problems</a:t>
            </a:r>
            <a:r>
              <a:rPr lang="cs-CZ" dirty="0" smtClean="0"/>
              <a:t> – lot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stakeholders</a:t>
            </a:r>
            <a:r>
              <a:rPr lang="cs-CZ" dirty="0" smtClean="0"/>
              <a:t> </a:t>
            </a:r>
            <a:r>
              <a:rPr lang="cs-CZ" dirty="0" err="1" smtClean="0"/>
              <a:t>involved</a:t>
            </a:r>
            <a:r>
              <a:rPr lang="cs-CZ" dirty="0" smtClean="0"/>
              <a:t> in </a:t>
            </a:r>
            <a:r>
              <a:rPr lang="cs-CZ" dirty="0" err="1" smtClean="0"/>
              <a:t>this</a:t>
            </a:r>
            <a:r>
              <a:rPr lang="cs-CZ" dirty="0" smtClean="0"/>
              <a:t> </a:t>
            </a:r>
            <a:r>
              <a:rPr lang="cs-CZ" dirty="0" err="1" smtClean="0"/>
              <a:t>field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interest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www.rokvenkova.cz</a:t>
            </a: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279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Rok venkova 2017 - </a:t>
            </a:r>
            <a:r>
              <a:rPr lang="cs-CZ" dirty="0" err="1" smtClean="0"/>
              <a:t>stakeholders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5357428"/>
            <a:ext cx="1239704" cy="1096661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431352"/>
            <a:ext cx="1848240" cy="71537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4725144"/>
            <a:ext cx="1321721" cy="125241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66524"/>
            <a:ext cx="815807" cy="81580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510" y="1904297"/>
            <a:ext cx="2161032" cy="466344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" t="22646" r="-422" b="22355"/>
          <a:stretch/>
        </p:blipFill>
        <p:spPr>
          <a:xfrm>
            <a:off x="3923928" y="3933056"/>
            <a:ext cx="2460277" cy="1353105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87" b="24255"/>
          <a:stretch/>
        </p:blipFill>
        <p:spPr>
          <a:xfrm>
            <a:off x="1751964" y="4943622"/>
            <a:ext cx="2097645" cy="966107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19" b="25928"/>
          <a:stretch/>
        </p:blipFill>
        <p:spPr>
          <a:xfrm>
            <a:off x="5845938" y="2866524"/>
            <a:ext cx="1945247" cy="87445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312" y="1568404"/>
            <a:ext cx="1738282" cy="121589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636585"/>
            <a:ext cx="1989652" cy="1009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7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Rok venkova 2017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084168" cy="402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http://www.rokvenkova.cz/wp-content/uploads/2017/08/DSC_0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6408712" cy="424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ech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43408"/>
            <a:ext cx="674310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08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Rok rodinného podnikání 2018</a:t>
            </a: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628800"/>
            <a:ext cx="4331636" cy="4289054"/>
          </a:xfrm>
        </p:spPr>
      </p:pic>
      <p:sp>
        <p:nvSpPr>
          <p:cNvPr id="7" name="TextovéPole 6"/>
          <p:cNvSpPr txBox="1"/>
          <p:nvPr/>
        </p:nvSpPr>
        <p:spPr>
          <a:xfrm>
            <a:off x="1547664" y="1484784"/>
            <a:ext cx="67687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3200" dirty="0" err="1" smtClean="0"/>
              <a:t>The</a:t>
            </a:r>
            <a:r>
              <a:rPr lang="cs-CZ" sz="3200" dirty="0" smtClean="0"/>
              <a:t> </a:t>
            </a:r>
            <a:r>
              <a:rPr lang="cs-CZ" sz="3200" dirty="0" err="1" smtClean="0"/>
              <a:t>year</a:t>
            </a:r>
            <a:r>
              <a:rPr lang="cs-CZ" sz="3200" dirty="0" smtClean="0"/>
              <a:t> </a:t>
            </a:r>
            <a:r>
              <a:rPr lang="cs-CZ" sz="3200" dirty="0" err="1" smtClean="0"/>
              <a:t>of</a:t>
            </a:r>
            <a:r>
              <a:rPr lang="cs-CZ" sz="3200" dirty="0" smtClean="0"/>
              <a:t> </a:t>
            </a:r>
            <a:r>
              <a:rPr lang="cs-CZ" sz="3200" dirty="0" err="1" smtClean="0"/>
              <a:t>Family</a:t>
            </a:r>
            <a:r>
              <a:rPr lang="cs-CZ" sz="3200" dirty="0" smtClean="0"/>
              <a:t> Business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3200" dirty="0" err="1" smtClean="0"/>
              <a:t>The</a:t>
            </a:r>
            <a:r>
              <a:rPr lang="cs-CZ" sz="3200" dirty="0" smtClean="0"/>
              <a:t> </a:t>
            </a:r>
            <a:r>
              <a:rPr lang="cs-CZ" sz="3200" dirty="0" err="1" smtClean="0"/>
              <a:t>crucial</a:t>
            </a:r>
            <a:r>
              <a:rPr lang="cs-CZ" sz="3200" dirty="0" smtClean="0"/>
              <a:t> </a:t>
            </a:r>
            <a:r>
              <a:rPr lang="cs-CZ" sz="3200" dirty="0" err="1" smtClean="0"/>
              <a:t>aim</a:t>
            </a:r>
            <a:r>
              <a:rPr lang="cs-CZ" sz="3200" dirty="0" smtClean="0"/>
              <a:t> </a:t>
            </a:r>
            <a:r>
              <a:rPr lang="cs-CZ" sz="3200" dirty="0" err="1" smtClean="0"/>
              <a:t>is</a:t>
            </a:r>
            <a:r>
              <a:rPr lang="cs-CZ" sz="3200" dirty="0" smtClean="0"/>
              <a:t> to </a:t>
            </a:r>
            <a:r>
              <a:rPr lang="cs-CZ" sz="3200" dirty="0" err="1" smtClean="0"/>
              <a:t>get</a:t>
            </a:r>
            <a:r>
              <a:rPr lang="cs-CZ" sz="3200" dirty="0" smtClean="0"/>
              <a:t> </a:t>
            </a:r>
            <a:r>
              <a:rPr lang="cs-CZ" sz="3200" dirty="0" err="1" smtClean="0"/>
              <a:t>the</a:t>
            </a:r>
            <a:r>
              <a:rPr lang="cs-CZ" sz="3200" dirty="0" smtClean="0"/>
              <a:t> </a:t>
            </a:r>
            <a:r>
              <a:rPr lang="cs-CZ" sz="3200" dirty="0" err="1" smtClean="0"/>
              <a:t>definition</a:t>
            </a:r>
            <a:r>
              <a:rPr lang="cs-CZ" sz="3200" dirty="0" smtClean="0"/>
              <a:t> </a:t>
            </a:r>
            <a:r>
              <a:rPr lang="cs-CZ" sz="3200" dirty="0" err="1" smtClean="0"/>
              <a:t>of</a:t>
            </a:r>
            <a:r>
              <a:rPr lang="cs-CZ" sz="3200" dirty="0" smtClean="0"/>
              <a:t> </a:t>
            </a:r>
            <a:r>
              <a:rPr lang="cs-CZ" sz="3200" dirty="0" err="1" smtClean="0"/>
              <a:t>family</a:t>
            </a:r>
            <a:r>
              <a:rPr lang="cs-CZ" sz="3200" dirty="0" smtClean="0"/>
              <a:t> business </a:t>
            </a:r>
            <a:r>
              <a:rPr lang="cs-CZ" sz="3200" dirty="0" err="1" smtClean="0"/>
              <a:t>into</a:t>
            </a:r>
            <a:r>
              <a:rPr lang="cs-CZ" sz="3200" dirty="0" smtClean="0"/>
              <a:t> </a:t>
            </a:r>
            <a:r>
              <a:rPr lang="cs-CZ" sz="3200" dirty="0" err="1" smtClean="0"/>
              <a:t>the</a:t>
            </a:r>
            <a:r>
              <a:rPr lang="cs-CZ" sz="3200" dirty="0" smtClean="0"/>
              <a:t> </a:t>
            </a:r>
            <a:r>
              <a:rPr lang="cs-CZ" sz="3200" dirty="0" err="1" smtClean="0"/>
              <a:t>czech</a:t>
            </a:r>
            <a:r>
              <a:rPr lang="cs-CZ" sz="3200" dirty="0" smtClean="0"/>
              <a:t> </a:t>
            </a:r>
            <a:r>
              <a:rPr lang="cs-CZ" sz="3200" dirty="0" err="1" smtClean="0"/>
              <a:t>legal</a:t>
            </a:r>
            <a:r>
              <a:rPr lang="cs-CZ" sz="3200" dirty="0" smtClean="0"/>
              <a:t> </a:t>
            </a:r>
            <a:r>
              <a:rPr lang="cs-CZ" sz="3200" dirty="0" err="1" smtClean="0"/>
              <a:t>system</a:t>
            </a:r>
            <a:endParaRPr lang="cs-CZ" sz="3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3200" dirty="0" smtClean="0"/>
              <a:t>At </a:t>
            </a:r>
            <a:r>
              <a:rPr lang="cs-CZ" sz="3200" dirty="0" err="1" smtClean="0"/>
              <a:t>this</a:t>
            </a:r>
            <a:r>
              <a:rPr lang="cs-CZ" sz="3200" dirty="0" smtClean="0"/>
              <a:t> moment </a:t>
            </a:r>
            <a:r>
              <a:rPr lang="cs-CZ" sz="3200" dirty="0" err="1" smtClean="0"/>
              <a:t>we</a:t>
            </a:r>
            <a:r>
              <a:rPr lang="cs-CZ" sz="3200" dirty="0" smtClean="0"/>
              <a:t> had </a:t>
            </a:r>
            <a:r>
              <a:rPr lang="cs-CZ" sz="3200" dirty="0" err="1" smtClean="0"/>
              <a:t>held</a:t>
            </a:r>
            <a:r>
              <a:rPr lang="cs-CZ" sz="3200" dirty="0" smtClean="0"/>
              <a:t> a </a:t>
            </a:r>
            <a:r>
              <a:rPr lang="cs-CZ" sz="3200" dirty="0" err="1" smtClean="0"/>
              <a:t>few</a:t>
            </a:r>
            <a:r>
              <a:rPr lang="cs-CZ" sz="3200" dirty="0" smtClean="0"/>
              <a:t> „</a:t>
            </a:r>
            <a:r>
              <a:rPr lang="cs-CZ" sz="3200" dirty="0" err="1" smtClean="0"/>
              <a:t>rounded</a:t>
            </a:r>
            <a:r>
              <a:rPr lang="cs-CZ" sz="3200" dirty="0" smtClean="0"/>
              <a:t> </a:t>
            </a:r>
            <a:r>
              <a:rPr lang="cs-CZ" sz="3200" dirty="0" err="1" smtClean="0"/>
              <a:t>tables</a:t>
            </a:r>
            <a:r>
              <a:rPr lang="cs-CZ" sz="3200" dirty="0" smtClean="0"/>
              <a:t>“, workshop, </a:t>
            </a:r>
            <a:r>
              <a:rPr lang="cs-CZ" sz="3200" dirty="0" err="1" smtClean="0"/>
              <a:t>starting</a:t>
            </a:r>
            <a:r>
              <a:rPr lang="cs-CZ" sz="3200" dirty="0" smtClean="0"/>
              <a:t> </a:t>
            </a:r>
            <a:r>
              <a:rPr lang="cs-CZ" sz="3200" dirty="0" err="1" smtClean="0"/>
              <a:t>conference</a:t>
            </a:r>
            <a:r>
              <a:rPr lang="cs-CZ" sz="3200" dirty="0" smtClean="0"/>
              <a:t> </a:t>
            </a:r>
            <a:r>
              <a:rPr lang="cs-CZ" sz="3200" dirty="0" err="1" smtClean="0"/>
              <a:t>with</a:t>
            </a:r>
            <a:r>
              <a:rPr lang="cs-CZ" sz="3200" dirty="0" smtClean="0"/>
              <a:t> prime </a:t>
            </a:r>
            <a:r>
              <a:rPr lang="cs-CZ" sz="3200" dirty="0" err="1" smtClean="0"/>
              <a:t>minister</a:t>
            </a:r>
            <a:endParaRPr lang="cs-CZ" sz="3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3200" dirty="0" err="1" smtClean="0"/>
              <a:t>Now</a:t>
            </a:r>
            <a:r>
              <a:rPr lang="cs-CZ" sz="3200" dirty="0" smtClean="0"/>
              <a:t>, </a:t>
            </a:r>
            <a:r>
              <a:rPr lang="cs-CZ" sz="3200" dirty="0" err="1" smtClean="0"/>
              <a:t>we</a:t>
            </a:r>
            <a:r>
              <a:rPr lang="cs-CZ" sz="3200" dirty="0" smtClean="0"/>
              <a:t> are </a:t>
            </a:r>
            <a:r>
              <a:rPr lang="cs-CZ" sz="3200" dirty="0" err="1" smtClean="0"/>
              <a:t>working</a:t>
            </a:r>
            <a:r>
              <a:rPr lang="cs-CZ" sz="3200" dirty="0" smtClean="0"/>
              <a:t> on </a:t>
            </a:r>
            <a:r>
              <a:rPr lang="cs-CZ" sz="3200" dirty="0" err="1" smtClean="0"/>
              <a:t>upcoming</a:t>
            </a:r>
            <a:r>
              <a:rPr lang="cs-CZ" sz="3200" dirty="0" smtClean="0"/>
              <a:t> </a:t>
            </a:r>
            <a:r>
              <a:rPr lang="cs-CZ" sz="3200" dirty="0" err="1" smtClean="0"/>
              <a:t>competition</a:t>
            </a:r>
            <a:r>
              <a:rPr lang="cs-CZ" sz="3200" dirty="0" smtClean="0"/>
              <a:t> </a:t>
            </a:r>
            <a:r>
              <a:rPr lang="cs-CZ" sz="3200" dirty="0" err="1" smtClean="0"/>
              <a:t>of</a:t>
            </a:r>
            <a:r>
              <a:rPr lang="cs-CZ" sz="3200" dirty="0" smtClean="0"/>
              <a:t> </a:t>
            </a:r>
            <a:r>
              <a:rPr lang="cs-CZ" sz="3200" dirty="0" err="1" smtClean="0"/>
              <a:t>family</a:t>
            </a:r>
            <a:r>
              <a:rPr lang="cs-CZ" sz="3200" dirty="0" smtClean="0"/>
              <a:t> </a:t>
            </a:r>
            <a:r>
              <a:rPr lang="cs-CZ" sz="3200" dirty="0" err="1" smtClean="0"/>
              <a:t>businesses</a:t>
            </a:r>
            <a:r>
              <a:rPr lang="cs-CZ" sz="3200" dirty="0" smtClean="0"/>
              <a:t> and </a:t>
            </a:r>
            <a:r>
              <a:rPr lang="cs-CZ" sz="3200" dirty="0" err="1" smtClean="0"/>
              <a:t>also</a:t>
            </a:r>
            <a:r>
              <a:rPr lang="cs-CZ" sz="3200" dirty="0" smtClean="0"/>
              <a:t> on </a:t>
            </a:r>
            <a:r>
              <a:rPr lang="cs-CZ" sz="3200" dirty="0" err="1" smtClean="0"/>
              <a:t>large</a:t>
            </a:r>
            <a:r>
              <a:rPr lang="cs-CZ" sz="3200" dirty="0" smtClean="0"/>
              <a:t> </a:t>
            </a:r>
            <a:r>
              <a:rPr lang="cs-CZ" sz="3200" dirty="0" err="1" smtClean="0"/>
              <a:t>research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57994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433</TotalTime>
  <Words>367</Words>
  <Application>Microsoft Office PowerPoint</Application>
  <PresentationFormat>Předvádění na obrazovce (4:3)</PresentationFormat>
  <Paragraphs>51</Paragraphs>
  <Slides>13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Slunovrat</vt:lpstr>
      <vt:lpstr>Rok venkova 2017  &amp;  Rok rodinného podnikání 2018</vt:lpstr>
      <vt:lpstr>Structure</vt:lpstr>
      <vt:lpstr>What is AMSP ČR? </vt:lpstr>
      <vt:lpstr>AMSP ČR – fields of interests</vt:lpstr>
      <vt:lpstr>The year of…</vt:lpstr>
      <vt:lpstr>Rok venkova 2017 </vt:lpstr>
      <vt:lpstr>Rok venkova 2017 - stakeholders</vt:lpstr>
      <vt:lpstr>Rok venkova 2017</vt:lpstr>
      <vt:lpstr>Rok rodinného podnikání 2018</vt:lpstr>
      <vt:lpstr>Rok rodinného podnikání 2018</vt:lpstr>
      <vt:lpstr>General partners</vt:lpstr>
      <vt:lpstr>What will be next?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Rok venkova 2017  &amp;  Rok rodinného podnikání 2018</dc:title>
  <dc:creator>Vojta</dc:creator>
  <cp:lastModifiedBy>Vojta</cp:lastModifiedBy>
  <cp:revision>22</cp:revision>
  <dcterms:created xsi:type="dcterms:W3CDTF">2018-05-03T06:39:36Z</dcterms:created>
  <dcterms:modified xsi:type="dcterms:W3CDTF">2018-05-16T07:37:57Z</dcterms:modified>
</cp:coreProperties>
</file>