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5" r:id="rId6"/>
    <p:sldId id="269" r:id="rId7"/>
    <p:sldId id="270" r:id="rId8"/>
    <p:sldId id="258" r:id="rId9"/>
    <p:sldId id="259" r:id="rId10"/>
    <p:sldId id="267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KETA\Documents\&#353;kola\V&#352;E\Doktorand\&#269;l&#225;nky\Kolokvium%20o%20region&#225;ln&#237;ch%20v&#283;d&#225;ch\Myslivost\Se&#353;it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KETA\Documents\&#353;kola\V&#352;E\Doktorand\&#269;l&#225;nky\Kolokvium%20o%20region&#225;ln&#237;ch%20v&#283;d&#225;ch\Myslivost\Se&#353;it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chart>
    <c:plotArea>
      <c:layout/>
      <c:lineChart>
        <c:grouping val="standard"/>
        <c:ser>
          <c:idx val="0"/>
          <c:order val="0"/>
          <c:tx>
            <c:strRef>
              <c:f>List3!$A$25</c:f>
              <c:strCache>
                <c:ptCount val="1"/>
                <c:pt idx="0">
                  <c:v>red deer</c:v>
                </c:pt>
              </c:strCache>
            </c:strRef>
          </c:tx>
          <c:marker>
            <c:symbol val="none"/>
          </c:marker>
          <c:trendline>
            <c:trendlineType val="linear"/>
          </c:trendline>
          <c:cat>
            <c:numRef>
              <c:f>List3!$B$24:$L$24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List3!$B$25:$L$25</c:f>
              <c:numCache>
                <c:formatCode>General</c:formatCode>
                <c:ptCount val="11"/>
                <c:pt idx="0">
                  <c:v>1402</c:v>
                </c:pt>
                <c:pt idx="1">
                  <c:v>1686</c:v>
                </c:pt>
                <c:pt idx="2">
                  <c:v>1348</c:v>
                </c:pt>
                <c:pt idx="3">
                  <c:v>1672</c:v>
                </c:pt>
                <c:pt idx="4">
                  <c:v>2125</c:v>
                </c:pt>
                <c:pt idx="5">
                  <c:v>2002</c:v>
                </c:pt>
                <c:pt idx="6">
                  <c:v>2032</c:v>
                </c:pt>
                <c:pt idx="7">
                  <c:v>1814</c:v>
                </c:pt>
                <c:pt idx="8">
                  <c:v>2067</c:v>
                </c:pt>
                <c:pt idx="9">
                  <c:v>2350</c:v>
                </c:pt>
                <c:pt idx="10">
                  <c:v>2552</c:v>
                </c:pt>
              </c:numCache>
            </c:numRef>
          </c:val>
        </c:ser>
        <c:ser>
          <c:idx val="1"/>
          <c:order val="1"/>
          <c:tx>
            <c:strRef>
              <c:f>List3!$A$26</c:f>
              <c:strCache>
                <c:ptCount val="1"/>
                <c:pt idx="0">
                  <c:v>fallow deer</c:v>
                </c:pt>
              </c:strCache>
            </c:strRef>
          </c:tx>
          <c:marker>
            <c:symbol val="none"/>
          </c:marker>
          <c:trendline>
            <c:trendlineType val="linear"/>
          </c:trendline>
          <c:cat>
            <c:numRef>
              <c:f>List3!$B$24:$L$24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List3!$B$26:$L$26</c:f>
              <c:numCache>
                <c:formatCode>General</c:formatCode>
                <c:ptCount val="11"/>
                <c:pt idx="0">
                  <c:v>1816</c:v>
                </c:pt>
                <c:pt idx="1">
                  <c:v>2333</c:v>
                </c:pt>
                <c:pt idx="2">
                  <c:v>1952</c:v>
                </c:pt>
                <c:pt idx="3">
                  <c:v>2327</c:v>
                </c:pt>
                <c:pt idx="4">
                  <c:v>2719</c:v>
                </c:pt>
                <c:pt idx="5">
                  <c:v>2764</c:v>
                </c:pt>
                <c:pt idx="6">
                  <c:v>2918</c:v>
                </c:pt>
                <c:pt idx="7">
                  <c:v>2810</c:v>
                </c:pt>
                <c:pt idx="8">
                  <c:v>3091</c:v>
                </c:pt>
                <c:pt idx="9">
                  <c:v>3514</c:v>
                </c:pt>
                <c:pt idx="10">
                  <c:v>3733</c:v>
                </c:pt>
              </c:numCache>
            </c:numRef>
          </c:val>
        </c:ser>
        <c:ser>
          <c:idx val="2"/>
          <c:order val="2"/>
          <c:tx>
            <c:strRef>
              <c:f>List3!$A$27</c:f>
              <c:strCache>
                <c:ptCount val="1"/>
                <c:pt idx="0">
                  <c:v>moufflon</c:v>
                </c:pt>
              </c:strCache>
            </c:strRef>
          </c:tx>
          <c:marker>
            <c:symbol val="none"/>
          </c:marker>
          <c:trendline>
            <c:trendlineType val="linear"/>
          </c:trendline>
          <c:cat>
            <c:numRef>
              <c:f>List3!$B$24:$L$24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List3!$B$27:$L$27</c:f>
              <c:numCache>
                <c:formatCode>General</c:formatCode>
                <c:ptCount val="11"/>
                <c:pt idx="0">
                  <c:v>923</c:v>
                </c:pt>
                <c:pt idx="1">
                  <c:v>1059</c:v>
                </c:pt>
                <c:pt idx="2">
                  <c:v>1043</c:v>
                </c:pt>
                <c:pt idx="3">
                  <c:v>1423</c:v>
                </c:pt>
                <c:pt idx="4">
                  <c:v>1504</c:v>
                </c:pt>
                <c:pt idx="5">
                  <c:v>1535</c:v>
                </c:pt>
                <c:pt idx="6">
                  <c:v>1510</c:v>
                </c:pt>
                <c:pt idx="7">
                  <c:v>1252</c:v>
                </c:pt>
                <c:pt idx="8">
                  <c:v>1567</c:v>
                </c:pt>
                <c:pt idx="9">
                  <c:v>1653</c:v>
                </c:pt>
                <c:pt idx="10">
                  <c:v>1680</c:v>
                </c:pt>
              </c:numCache>
            </c:numRef>
          </c:val>
        </c:ser>
        <c:marker val="1"/>
        <c:axId val="202777728"/>
        <c:axId val="202850304"/>
      </c:lineChart>
      <c:catAx>
        <c:axId val="202777728"/>
        <c:scaling>
          <c:orientation val="minMax"/>
        </c:scaling>
        <c:axPos val="b"/>
        <c:numFmt formatCode="General" sourceLinked="1"/>
        <c:tickLblPos val="nextTo"/>
        <c:crossAx val="202850304"/>
        <c:crosses val="autoZero"/>
        <c:auto val="1"/>
        <c:lblAlgn val="ctr"/>
        <c:lblOffset val="100"/>
      </c:catAx>
      <c:valAx>
        <c:axId val="202850304"/>
        <c:scaling>
          <c:orientation val="minMax"/>
        </c:scaling>
        <c:axPos val="l"/>
        <c:majorGridlines/>
        <c:numFmt formatCode="General" sourceLinked="1"/>
        <c:tickLblPos val="nextTo"/>
        <c:crossAx val="20277772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 kern="600" baseline="0"/>
          </a:pPr>
          <a:endParaRPr lang="cs-CZ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/>
      <c:lineChart>
        <c:grouping val="standard"/>
        <c:ser>
          <c:idx val="0"/>
          <c:order val="0"/>
          <c:tx>
            <c:strRef>
              <c:f>List3!$A$28</c:f>
              <c:strCache>
                <c:ptCount val="1"/>
                <c:pt idx="0">
                  <c:v>roe deer</c:v>
                </c:pt>
              </c:strCache>
            </c:strRef>
          </c:tx>
          <c:marker>
            <c:symbol val="none"/>
          </c:marker>
          <c:trendline>
            <c:trendlineType val="linear"/>
          </c:trendline>
          <c:cat>
            <c:numRef>
              <c:f>List3!$B$24:$L$24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List3!$B$28:$L$28</c:f>
              <c:numCache>
                <c:formatCode>General</c:formatCode>
                <c:ptCount val="11"/>
                <c:pt idx="0">
                  <c:v>13884</c:v>
                </c:pt>
                <c:pt idx="1">
                  <c:v>15248</c:v>
                </c:pt>
                <c:pt idx="2">
                  <c:v>13595</c:v>
                </c:pt>
                <c:pt idx="3">
                  <c:v>14041</c:v>
                </c:pt>
                <c:pt idx="4">
                  <c:v>15737</c:v>
                </c:pt>
                <c:pt idx="5">
                  <c:v>15788</c:v>
                </c:pt>
                <c:pt idx="6">
                  <c:v>12633</c:v>
                </c:pt>
                <c:pt idx="7">
                  <c:v>10918</c:v>
                </c:pt>
                <c:pt idx="8">
                  <c:v>10655</c:v>
                </c:pt>
                <c:pt idx="9">
                  <c:v>10499</c:v>
                </c:pt>
                <c:pt idx="10">
                  <c:v>10359</c:v>
                </c:pt>
              </c:numCache>
            </c:numRef>
          </c:val>
        </c:ser>
        <c:ser>
          <c:idx val="1"/>
          <c:order val="1"/>
          <c:tx>
            <c:strRef>
              <c:f>List3!$A$29</c:f>
              <c:strCache>
                <c:ptCount val="1"/>
                <c:pt idx="0">
                  <c:v>wild boar</c:v>
                </c:pt>
              </c:strCache>
            </c:strRef>
          </c:tx>
          <c:marker>
            <c:symbol val="none"/>
          </c:marker>
          <c:trendline>
            <c:trendlineType val="linear"/>
          </c:trendline>
          <c:cat>
            <c:numRef>
              <c:f>List3!$B$24:$L$24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List3!$B$29:$L$29</c:f>
              <c:numCache>
                <c:formatCode>General</c:formatCode>
                <c:ptCount val="11"/>
                <c:pt idx="0">
                  <c:v>18598</c:v>
                </c:pt>
                <c:pt idx="1">
                  <c:v>15927</c:v>
                </c:pt>
                <c:pt idx="2">
                  <c:v>8471</c:v>
                </c:pt>
                <c:pt idx="3">
                  <c:v>18908</c:v>
                </c:pt>
                <c:pt idx="4">
                  <c:v>21192</c:v>
                </c:pt>
                <c:pt idx="5">
                  <c:v>20130</c:v>
                </c:pt>
                <c:pt idx="6">
                  <c:v>20882</c:v>
                </c:pt>
                <c:pt idx="7">
                  <c:v>16001</c:v>
                </c:pt>
                <c:pt idx="8">
                  <c:v>27237</c:v>
                </c:pt>
                <c:pt idx="9">
                  <c:v>26102</c:v>
                </c:pt>
                <c:pt idx="10">
                  <c:v>26178</c:v>
                </c:pt>
              </c:numCache>
            </c:numRef>
          </c:val>
        </c:ser>
        <c:marker val="1"/>
        <c:axId val="227238656"/>
        <c:axId val="227284096"/>
      </c:lineChart>
      <c:catAx>
        <c:axId val="227238656"/>
        <c:scaling>
          <c:orientation val="minMax"/>
        </c:scaling>
        <c:axPos val="b"/>
        <c:numFmt formatCode="General" sourceLinked="1"/>
        <c:tickLblPos val="nextTo"/>
        <c:crossAx val="227284096"/>
        <c:crosses val="autoZero"/>
        <c:auto val="1"/>
        <c:lblAlgn val="ctr"/>
        <c:lblOffset val="100"/>
      </c:catAx>
      <c:valAx>
        <c:axId val="227284096"/>
        <c:scaling>
          <c:orientation val="minMax"/>
        </c:scaling>
        <c:axPos val="l"/>
        <c:majorGridlines/>
        <c:numFmt formatCode="General" sourceLinked="1"/>
        <c:tickLblPos val="nextTo"/>
        <c:crossAx val="2272386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kern="0" baseline="0"/>
          </a:pPr>
          <a:endParaRPr lang="cs-CZ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9A618-76F5-47A9-8C55-CF7E26325D6A}" type="datetimeFigureOut">
              <a:rPr lang="cs-CZ" smtClean="0"/>
              <a:t>15.05.2018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8D267-10F4-4A22-9E81-1C16F21C2E2E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.uk/url?sa=i&amp;rct=j&amp;q=&amp;esrc=s&amp;source=images&amp;cd=&amp;cad=rja&amp;uact=8&amp;ved=0ahUKEwjqwMP418TLAhVEEJoKHSU8DKYQjRwIBw&amp;url=http://www.lhmp.cz/eko/nabizime-pro-skoly-ms-zs-ss/programy-pro-zs-a-ss/lesni-zver/&amp;bvm=bv.116954456,d.bGs&amp;psig=AFQjCNEw4hH10-Zy6kuBXxqUa_FWsy61Dw&amp;ust=1458199834206020" TargetMode="External"/><Relationship Id="rId13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://www.google.co.uk/url?sa=i&amp;rct=j&amp;q=&amp;esrc=s&amp;source=images&amp;cd=&amp;cad=rja&amp;uact=8&amp;ved=0ahUKEwjVx_OG2MTLAhXjKJoKHQIEDY0QjRwIBw&amp;url=http://www.opavskalesni.cz/cerna-zver.php&amp;bvm=bv.116954456,d.bGs&amp;psig=AFQjCNEw4hH10-Zy6kuBXxqUa_FWsy61Dw&amp;ust=1458199834206020" TargetMode="External"/><Relationship Id="rId17" Type="http://schemas.openxmlformats.org/officeDocument/2006/relationships/image" Target="../media/image8.jpeg"/><Relationship Id="rId2" Type="http://schemas.openxmlformats.org/officeDocument/2006/relationships/hyperlink" Target="http://www.google.co.uk/url?sa=i&amp;rct=j&amp;q=&amp;esrc=s&amp;source=images&amp;cd=&amp;cad=rja&amp;uact=8&amp;ved=0ahUKEwivpq3M2MTLAhWjYZoKHe8iDeUQjRwIBw&amp;url=http://www.myslivost.cz/Casopis-Myslivost/Myslivost/2004/Leden---2004/Dokazeme-obnovit-nebo-alespon-zvysit-stavy-bazanti&amp;bvm=bv.116954456,d.bGs&amp;psig=AFQjCNEw4hH10-Zy6kuBXxqUa_FWsy61Dw&amp;ust=1458199834206020" TargetMode="External"/><Relationship Id="rId16" Type="http://schemas.openxmlformats.org/officeDocument/2006/relationships/hyperlink" Target="http://www.google.co.uk/url?sa=i&amp;rct=j&amp;q=&amp;esrc=s&amp;source=images&amp;cd=&amp;cad=rja&amp;uact=8&amp;ved=0ahUKEwjBobOen-bPAhVLPxQKHVxiA74QjRwIBw&amp;url=http://www.chovzvirat.cz/zvire/2859-zajic-polni/&amp;bvm=bv.135974163,d.d2s&amp;psig=AFQjCNH0tg_1VBXdiKl5ZsWIvFjJb5E67Q&amp;ust=147694505588480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.uk/url?sa=i&amp;rct=j&amp;q=&amp;esrc=s&amp;source=images&amp;cd=&amp;cad=rja&amp;uact=8&amp;ved=0ahUKEwjVx_OG2MTLAhXjKJoKHQIEDY0QjRwIBw&amp;url=http://old.pozorice.cz/index.php?id_text=3549&amp;bvm=bv.116954456,d.bGs&amp;psig=AFQjCNEw4hH10-Zy6kuBXxqUa_FWsy61Dw&amp;ust=1458199834206020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5" Type="http://schemas.openxmlformats.org/officeDocument/2006/relationships/image" Target="../media/image7.jpeg"/><Relationship Id="rId10" Type="http://schemas.openxmlformats.org/officeDocument/2006/relationships/hyperlink" Target="http://lsv.mypage.cz/menu/foto-zver" TargetMode="External"/><Relationship Id="rId4" Type="http://schemas.openxmlformats.org/officeDocument/2006/relationships/hyperlink" Target="http://www.google.co.uk/url?sa=i&amp;rct=j&amp;q=&amp;esrc=s&amp;source=images&amp;cd=&amp;cad=rja&amp;uact=8&amp;ved=0ahUKEwioyK3v18TLAhUEQJoKHRzkCK4QjRwIBw&amp;url=http://www.opavskalesni.cz/danci-zver.php&amp;bvm=bv.116954456,d.bGs&amp;psig=AFQjCNEw4hH10-Zy6kuBXxqUa_FWsy61Dw&amp;ust=1458199834206020" TargetMode="External"/><Relationship Id="rId9" Type="http://schemas.openxmlformats.org/officeDocument/2006/relationships/image" Target="../media/image4.jpeg"/><Relationship Id="rId14" Type="http://schemas.openxmlformats.org/officeDocument/2006/relationships/hyperlink" Target="http://www.google.co.uk/url?sa=i&amp;rct=j&amp;q=&amp;esrc=s&amp;source=images&amp;cd=&amp;cad=rja&amp;uact=8&amp;ved=0ahUKEwj7jPC5n-bPAhVGtBQKHQk_DBcQjRwIBw&amp;url=http://regacnet.webnode.cz/products/dvakrat-varena-kachna-z-hong-kongu/&amp;bvm=bv.135974163,d.d2s&amp;psig=AFQjCNHxAZmhXQqUU4tBICklzJu3AT6m1Q&amp;ust=1476945113947446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err="1" smtClean="0"/>
              <a:t>Hunting</a:t>
            </a:r>
            <a:r>
              <a:rPr lang="cs-CZ" dirty="0" smtClean="0"/>
              <a:t> </a:t>
            </a:r>
            <a:r>
              <a:rPr lang="cs-CZ" dirty="0" err="1" smtClean="0"/>
              <a:t>tourism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483768" y="3284984"/>
            <a:ext cx="4352528" cy="175260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Markéta Kalábová</a:t>
            </a:r>
          </a:p>
          <a:p>
            <a:r>
              <a:rPr lang="cs-CZ" sz="2000" dirty="0" smtClean="0"/>
              <a:t>University </a:t>
            </a:r>
            <a:r>
              <a:rPr lang="cs-CZ" sz="2000" dirty="0" err="1" smtClean="0"/>
              <a:t>of</a:t>
            </a:r>
            <a:r>
              <a:rPr lang="cs-CZ" sz="2000" dirty="0" smtClean="0"/>
              <a:t> </a:t>
            </a:r>
            <a:r>
              <a:rPr lang="cs-CZ" sz="2000" dirty="0" err="1"/>
              <a:t>E</a:t>
            </a:r>
            <a:r>
              <a:rPr lang="cs-CZ" sz="2000" dirty="0" err="1" smtClean="0"/>
              <a:t>conomics</a:t>
            </a:r>
            <a:r>
              <a:rPr lang="cs-CZ" sz="2000" dirty="0" smtClean="0"/>
              <a:t> in </a:t>
            </a:r>
            <a:r>
              <a:rPr lang="cs-CZ" sz="2000" dirty="0" err="1" smtClean="0"/>
              <a:t>Prague</a:t>
            </a:r>
            <a:endParaRPr lang="cs-CZ" sz="2000" dirty="0" smtClean="0"/>
          </a:p>
          <a:p>
            <a:r>
              <a:rPr lang="cs-CZ" sz="2000" dirty="0" err="1" smtClean="0"/>
              <a:t>marketa.kalabova</a:t>
            </a:r>
            <a:r>
              <a:rPr lang="cs-CZ" sz="2000" dirty="0" smtClean="0"/>
              <a:t>@</a:t>
            </a:r>
            <a:r>
              <a:rPr lang="cs-CZ" sz="2000" dirty="0" err="1" smtClean="0"/>
              <a:t>vse.cz</a:t>
            </a:r>
            <a:endParaRPr lang="cs-CZ" sz="2000" dirty="0"/>
          </a:p>
        </p:txBody>
      </p:sp>
      <p:pic>
        <p:nvPicPr>
          <p:cNvPr id="4" name="Picture 16" descr="http://www.myslivost.cz/getattachment/5c09aa0d-0230-4621-b749-bf5a8a30ca35/.aspx?maxsidesize=300&amp;width=228&amp;height=3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2857500" cy="1924051"/>
          </a:xfrm>
          <a:prstGeom prst="rect">
            <a:avLst/>
          </a:prstGeom>
          <a:noFill/>
        </p:spPr>
      </p:pic>
      <p:pic>
        <p:nvPicPr>
          <p:cNvPr id="5" name="Picture 2" descr="https://encrypted-tbn1.gstatic.com/images?q=tbn:ANd9GcSD5OgKtzU3UJV3WNjHlp9LVHJcpb8hEQG3tqoIVxBc_Q34qobb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188640"/>
            <a:ext cx="1895475" cy="2276475"/>
          </a:xfrm>
          <a:prstGeom prst="rect">
            <a:avLst/>
          </a:prstGeom>
          <a:noFill/>
        </p:spPr>
      </p:pic>
      <p:pic>
        <p:nvPicPr>
          <p:cNvPr id="6" name="Picture 8" descr="http://old.pozorice.cz/pictures/srnec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0"/>
            <a:ext cx="3491880" cy="2446183"/>
          </a:xfrm>
          <a:prstGeom prst="rect">
            <a:avLst/>
          </a:prstGeom>
          <a:noFill/>
        </p:spPr>
      </p:pic>
      <p:pic>
        <p:nvPicPr>
          <p:cNvPr id="7" name="Picture 4" descr="http://www.lhmp.cz/eko/wp-content/gallery/zs-lesni-zver/muflon_evropsky_foto_votocek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3348372"/>
            <a:ext cx="2339752" cy="3509628"/>
          </a:xfrm>
          <a:prstGeom prst="rect">
            <a:avLst/>
          </a:prstGeom>
          <a:noFill/>
        </p:spPr>
      </p:pic>
      <p:pic>
        <p:nvPicPr>
          <p:cNvPr id="8" name="Picture 14" descr="http://media0.mypage.cz/images/media0:49e964bd93eff.jpg/1674912684_6e16157607_o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75249" y="4437112"/>
            <a:ext cx="2420887" cy="2420887"/>
          </a:xfrm>
          <a:prstGeom prst="rect">
            <a:avLst/>
          </a:prstGeom>
          <a:noFill/>
        </p:spPr>
      </p:pic>
      <p:pic>
        <p:nvPicPr>
          <p:cNvPr id="9" name="Picture 10" descr="http://www.opavskalesni.cz/img/obsah/cerna_zver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60232" y="2492896"/>
            <a:ext cx="2000250" cy="2238376"/>
          </a:xfrm>
          <a:prstGeom prst="rect">
            <a:avLst/>
          </a:prstGeom>
          <a:noFill/>
        </p:spPr>
      </p:pic>
      <p:pic>
        <p:nvPicPr>
          <p:cNvPr id="10" name="Picture 6" descr="Výsledek obrázku pro kachna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3568" y="2204864"/>
            <a:ext cx="1694408" cy="1556792"/>
          </a:xfrm>
          <a:prstGeom prst="rect">
            <a:avLst/>
          </a:prstGeom>
          <a:noFill/>
        </p:spPr>
      </p:pic>
      <p:pic>
        <p:nvPicPr>
          <p:cNvPr id="11" name="Picture 2" descr="Výsledek obrázku pro zajíc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052728" y="4797152"/>
            <a:ext cx="3091272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Hunting</a:t>
            </a:r>
            <a:r>
              <a:rPr lang="cs-CZ" dirty="0" smtClean="0"/>
              <a:t> </a:t>
            </a:r>
            <a:r>
              <a:rPr lang="cs-CZ" dirty="0" err="1" smtClean="0"/>
              <a:t>tourism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Czech</a:t>
            </a:r>
            <a:r>
              <a:rPr lang="cs-CZ" dirty="0" smtClean="0"/>
              <a:t> </a:t>
            </a:r>
            <a:r>
              <a:rPr lang="cs-CZ" dirty="0" err="1" smtClean="0"/>
              <a:t>Republic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expenditure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foreign</a:t>
            </a:r>
            <a:r>
              <a:rPr lang="cs-CZ" dirty="0" smtClean="0"/>
              <a:t> </a:t>
            </a:r>
            <a:r>
              <a:rPr lang="cs-CZ" dirty="0" err="1" smtClean="0"/>
              <a:t>hunters</a:t>
            </a:r>
            <a:endParaRPr lang="cs-CZ" dirty="0" smtClean="0"/>
          </a:p>
          <a:p>
            <a:pPr lvl="1"/>
            <a:r>
              <a:rPr lang="cs-CZ" dirty="0" smtClean="0"/>
              <a:t>1522 euro per </a:t>
            </a:r>
            <a:r>
              <a:rPr lang="cs-CZ" dirty="0" err="1" smtClean="0"/>
              <a:t>stay</a:t>
            </a:r>
            <a:r>
              <a:rPr lang="cs-CZ" dirty="0" smtClean="0"/>
              <a:t> (70 % </a:t>
            </a:r>
            <a:r>
              <a:rPr lang="cs-CZ" dirty="0" err="1" smtClean="0"/>
              <a:t>hunt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game)</a:t>
            </a:r>
          </a:p>
          <a:p>
            <a:pPr lvl="2"/>
            <a:r>
              <a:rPr lang="en-GB" dirty="0" smtClean="0"/>
              <a:t>→ 3,7x more than regular tourist in the Czech Republic</a:t>
            </a:r>
          </a:p>
          <a:p>
            <a:pPr lvl="2"/>
            <a:r>
              <a:rPr lang="en-GB" dirty="0" smtClean="0"/>
              <a:t>→ 3,2x more than regular tourist in European Union in outbound tourism</a:t>
            </a:r>
            <a:endParaRPr lang="cs-CZ" dirty="0" smtClean="0"/>
          </a:p>
          <a:p>
            <a:pPr lvl="1"/>
            <a:r>
              <a:rPr lang="cs-CZ" dirty="0" err="1" smtClean="0"/>
              <a:t>German</a:t>
            </a:r>
            <a:r>
              <a:rPr lang="cs-CZ" dirty="0" smtClean="0"/>
              <a:t> hunter – 2414 euro</a:t>
            </a:r>
          </a:p>
          <a:p>
            <a:pPr lvl="1"/>
            <a:r>
              <a:rPr lang="cs-CZ" dirty="0" err="1" smtClean="0"/>
              <a:t>Austrian</a:t>
            </a:r>
            <a:r>
              <a:rPr lang="cs-CZ" dirty="0" smtClean="0"/>
              <a:t> hunter – 1 196 euro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m</a:t>
            </a:r>
            <a:r>
              <a:rPr lang="cs-CZ" dirty="0" err="1" smtClean="0"/>
              <a:t>arketa.kalabova</a:t>
            </a:r>
            <a:r>
              <a:rPr lang="cs-CZ" dirty="0" smtClean="0"/>
              <a:t>@</a:t>
            </a:r>
            <a:r>
              <a:rPr lang="cs-CZ" dirty="0" err="1" smtClean="0"/>
              <a:t>vse.cz</a:t>
            </a:r>
            <a:endParaRPr lang="cs-CZ" dirty="0"/>
          </a:p>
          <a:p>
            <a:endParaRPr lang="cs-CZ" dirty="0" smtClean="0"/>
          </a:p>
          <a:p>
            <a:r>
              <a:rPr lang="cs-CZ" dirty="0" err="1" smtClean="0"/>
              <a:t>Questions</a:t>
            </a:r>
            <a:r>
              <a:rPr lang="cs-CZ" dirty="0" smtClean="0"/>
              <a:t>?</a:t>
            </a:r>
            <a:endParaRPr lang="cs-CZ" dirty="0"/>
          </a:p>
        </p:txBody>
      </p:sp>
      <p:pic>
        <p:nvPicPr>
          <p:cNvPr id="1026" name="Picture 2" descr="C:\Users\MARKETA\Pictures\Myslivost\Moje úlovky\Jelení zvěř\1.jelen\P9250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132856"/>
            <a:ext cx="5857146" cy="4392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C160373-4360-4BF6-8A39-B39480D85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Hunting tourism</a:t>
            </a:r>
            <a:endParaRPr lang="hr-H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5AAC46F-8812-4BE1-A0AB-A6507EC42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specific form of tourism</a:t>
            </a:r>
            <a:endParaRPr lang="cs-CZ" dirty="0" smtClean="0"/>
          </a:p>
          <a:p>
            <a:r>
              <a:rPr lang="cs-CZ" dirty="0"/>
              <a:t>i</a:t>
            </a:r>
            <a:r>
              <a:rPr lang="en-GB" dirty="0" smtClean="0"/>
              <a:t>n Czech literature</a:t>
            </a:r>
            <a:r>
              <a:rPr lang="cs-CZ" dirty="0" smtClean="0"/>
              <a:t>:</a:t>
            </a:r>
          </a:p>
          <a:p>
            <a:pPr lvl="1"/>
            <a:r>
              <a:rPr lang="en-GB" dirty="0" smtClean="0"/>
              <a:t>references to its classification among some of the forms</a:t>
            </a:r>
            <a:endParaRPr lang="cs-CZ" dirty="0" smtClean="0"/>
          </a:p>
          <a:p>
            <a:pPr lvl="2"/>
            <a:r>
              <a:rPr lang="en-GB" dirty="0" err="1" smtClean="0"/>
              <a:t>Petrů</a:t>
            </a:r>
            <a:r>
              <a:rPr lang="en-GB" dirty="0" smtClean="0"/>
              <a:t> (2007) considers hunting tourism as a specific form of tourism</a:t>
            </a:r>
            <a:endParaRPr lang="cs-CZ" dirty="0" smtClean="0"/>
          </a:p>
          <a:p>
            <a:pPr lvl="2"/>
            <a:r>
              <a:rPr lang="en-GB" dirty="0" smtClean="0"/>
              <a:t>The Explanatory Dictionary (</a:t>
            </a:r>
            <a:r>
              <a:rPr lang="en-GB" dirty="0" err="1" smtClean="0"/>
              <a:t>Zelenka</a:t>
            </a:r>
            <a:r>
              <a:rPr lang="en-GB" dirty="0" smtClean="0"/>
              <a:t> 2014) considers hunting tourism as an outdoor recreational activity outside buildings</a:t>
            </a:r>
            <a:endParaRPr lang="hr-HR" dirty="0" smtClean="0"/>
          </a:p>
          <a:p>
            <a:r>
              <a:rPr lang="cs-CZ" dirty="0" err="1" smtClean="0"/>
              <a:t>t</a:t>
            </a:r>
            <a:r>
              <a:rPr lang="cs-CZ" dirty="0" err="1" smtClean="0"/>
              <a:t>ool</a:t>
            </a:r>
            <a:r>
              <a:rPr lang="cs-CZ" dirty="0" smtClean="0"/>
              <a:t> </a:t>
            </a:r>
            <a:r>
              <a:rPr lang="en-GB" dirty="0" smtClean="0"/>
              <a:t>of </a:t>
            </a:r>
            <a:r>
              <a:rPr lang="en-GB" dirty="0" smtClean="0"/>
              <a:t>game protection and</a:t>
            </a:r>
            <a:r>
              <a:rPr lang="cs-CZ" dirty="0" smtClean="0"/>
              <a:t> </a:t>
            </a:r>
            <a:r>
              <a:rPr lang="en-GB" dirty="0" smtClean="0"/>
              <a:t>the use of natural resources, which is crucial especially for rural regions (CIC 2008)</a:t>
            </a:r>
            <a:endParaRPr lang="cs-CZ" dirty="0" smtClean="0"/>
          </a:p>
          <a:p>
            <a:r>
              <a:rPr lang="en-GB" dirty="0" smtClean="0"/>
              <a:t>special form of eco-tourism</a:t>
            </a:r>
            <a:r>
              <a:rPr lang="cs-CZ" dirty="0" smtClean="0"/>
              <a:t> (FACE 2004)</a:t>
            </a:r>
          </a:p>
          <a:p>
            <a:endParaRPr lang="hr-H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6D3FC2E-4678-4271-9C4B-55B09FE65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25880-4045-4C5E-919E-D57AD3DCCBD4}" type="slidenum">
              <a:rPr lang="hr-HR" smtClean="0"/>
              <a:pPr/>
              <a:t>2</a:t>
            </a:fld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8921993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Specifics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hunting </a:t>
            </a:r>
            <a:r>
              <a:rPr lang="cs-CZ" dirty="0" err="1" smtClean="0"/>
              <a:t>tourism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l</a:t>
            </a:r>
            <a:r>
              <a:rPr lang="en-US" dirty="0" err="1" smtClean="0"/>
              <a:t>imited</a:t>
            </a:r>
            <a:r>
              <a:rPr lang="en-US" dirty="0" smtClean="0"/>
              <a:t> </a:t>
            </a:r>
            <a:r>
              <a:rPr lang="en-US" dirty="0" smtClean="0"/>
              <a:t>by amount of game </a:t>
            </a:r>
          </a:p>
          <a:p>
            <a:r>
              <a:rPr lang="cs-CZ" dirty="0"/>
              <a:t>a</a:t>
            </a:r>
            <a:r>
              <a:rPr lang="en-US" dirty="0" err="1" smtClean="0"/>
              <a:t>nnual</a:t>
            </a:r>
            <a:r>
              <a:rPr lang="en-US" dirty="0" smtClean="0"/>
              <a:t> hunting plan (number of growth)</a:t>
            </a:r>
          </a:p>
          <a:p>
            <a:r>
              <a:rPr lang="cs-CZ" dirty="0"/>
              <a:t>r</a:t>
            </a:r>
            <a:r>
              <a:rPr lang="en-US" dirty="0" err="1" smtClean="0"/>
              <a:t>elatively</a:t>
            </a:r>
            <a:r>
              <a:rPr lang="en-US" dirty="0" smtClean="0"/>
              <a:t> </a:t>
            </a:r>
            <a:r>
              <a:rPr lang="en-US" dirty="0" smtClean="0"/>
              <a:t>high revenues can be generated by few clients</a:t>
            </a:r>
          </a:p>
          <a:p>
            <a:r>
              <a:rPr lang="en-US" dirty="0" smtClean="0"/>
              <a:t>negative </a:t>
            </a:r>
            <a:r>
              <a:rPr lang="en-US" dirty="0" smtClean="0"/>
              <a:t>public opinion</a:t>
            </a:r>
          </a:p>
          <a:p>
            <a:r>
              <a:rPr lang="cs-CZ" dirty="0"/>
              <a:t>h</a:t>
            </a:r>
            <a:r>
              <a:rPr lang="en-US" dirty="0" err="1" smtClean="0"/>
              <a:t>igh</a:t>
            </a:r>
            <a:r>
              <a:rPr lang="en-US" dirty="0" smtClean="0"/>
              <a:t> </a:t>
            </a:r>
            <a:r>
              <a:rPr lang="en-US" dirty="0" smtClean="0"/>
              <a:t>importance of sustainability </a:t>
            </a:r>
            <a:r>
              <a:rPr lang="en-US" sz="2000" dirty="0" smtClean="0"/>
              <a:t>(</a:t>
            </a:r>
            <a:r>
              <a:rPr lang="cs-CZ" sz="2000" dirty="0" smtClean="0"/>
              <a:t>„</a:t>
            </a:r>
            <a:r>
              <a:rPr lang="en-US" sz="2000" dirty="0" smtClean="0"/>
              <a:t>If </a:t>
            </a:r>
            <a:r>
              <a:rPr lang="en-US" sz="2000" dirty="0" smtClean="0"/>
              <a:t>it is sustainable it maintains and promotes biodiversity, if it is not, it is a violation of international conventions</a:t>
            </a:r>
            <a:r>
              <a:rPr lang="en-US" sz="2000" dirty="0" smtClean="0"/>
              <a:t>.</a:t>
            </a:r>
            <a:r>
              <a:rPr lang="cs-CZ" sz="2000" dirty="0" smtClean="0"/>
              <a:t>“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r>
              <a:rPr lang="cs-CZ" dirty="0"/>
              <a:t>t</a:t>
            </a:r>
            <a:r>
              <a:rPr lang="en-US" dirty="0" err="1" smtClean="0"/>
              <a:t>ravelling</a:t>
            </a:r>
            <a:r>
              <a:rPr lang="en-US" dirty="0" smtClean="0"/>
              <a:t> </a:t>
            </a:r>
            <a:r>
              <a:rPr lang="en-US" dirty="0" smtClean="0"/>
              <a:t>with guns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Approaches of hunting in EU countries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err="1" smtClean="0"/>
              <a:t>Central</a:t>
            </a:r>
            <a:r>
              <a:rPr lang="cs-CZ" dirty="0" smtClean="0"/>
              <a:t> </a:t>
            </a:r>
            <a:r>
              <a:rPr lang="cs-CZ" dirty="0" err="1" smtClean="0"/>
              <a:t>European</a:t>
            </a:r>
            <a:r>
              <a:rPr lang="cs-CZ" dirty="0" smtClean="0"/>
              <a:t> hunting </a:t>
            </a:r>
            <a:r>
              <a:rPr lang="cs-CZ" dirty="0" err="1" smtClean="0"/>
              <a:t>system</a:t>
            </a:r>
            <a:endParaRPr lang="cs-CZ" dirty="0" smtClean="0"/>
          </a:p>
          <a:p>
            <a:pPr lvl="1"/>
            <a:r>
              <a:rPr lang="cs-CZ" dirty="0" smtClean="0"/>
              <a:t>(</a:t>
            </a:r>
            <a:r>
              <a:rPr lang="cs-CZ" dirty="0" err="1" smtClean="0"/>
              <a:t>Belgium</a:t>
            </a:r>
            <a:r>
              <a:rPr lang="cs-CZ" dirty="0" smtClean="0"/>
              <a:t>, </a:t>
            </a:r>
            <a:r>
              <a:rPr lang="cs-CZ" dirty="0" err="1" smtClean="0"/>
              <a:t>Czech</a:t>
            </a:r>
            <a:r>
              <a:rPr lang="cs-CZ" dirty="0" smtClean="0"/>
              <a:t> </a:t>
            </a:r>
            <a:r>
              <a:rPr lang="cs-CZ" dirty="0" err="1" smtClean="0"/>
              <a:t>Republic</a:t>
            </a:r>
            <a:r>
              <a:rPr lang="cs-CZ" dirty="0" smtClean="0"/>
              <a:t>, </a:t>
            </a:r>
            <a:r>
              <a:rPr lang="cs-CZ" dirty="0" err="1" smtClean="0"/>
              <a:t>Luxembourg</a:t>
            </a:r>
            <a:r>
              <a:rPr lang="cs-CZ" dirty="0" smtClean="0"/>
              <a:t>, </a:t>
            </a:r>
            <a:r>
              <a:rPr lang="cs-CZ" dirty="0" err="1" smtClean="0"/>
              <a:t>Hungary</a:t>
            </a:r>
            <a:r>
              <a:rPr lang="cs-CZ" dirty="0" smtClean="0"/>
              <a:t>, </a:t>
            </a:r>
            <a:r>
              <a:rPr lang="cs-CZ" dirty="0" err="1" smtClean="0"/>
              <a:t>Germany</a:t>
            </a:r>
            <a:r>
              <a:rPr lang="cs-CZ" dirty="0" smtClean="0"/>
              <a:t>, </a:t>
            </a:r>
            <a:r>
              <a:rPr lang="cs-CZ" dirty="0" err="1" smtClean="0"/>
              <a:t>Netherlands</a:t>
            </a:r>
            <a:r>
              <a:rPr lang="cs-CZ" dirty="0" smtClean="0"/>
              <a:t>, </a:t>
            </a:r>
            <a:r>
              <a:rPr lang="cs-CZ" dirty="0" err="1" smtClean="0"/>
              <a:t>Poland</a:t>
            </a:r>
            <a:r>
              <a:rPr lang="cs-CZ" dirty="0" smtClean="0"/>
              <a:t>, </a:t>
            </a:r>
            <a:r>
              <a:rPr lang="cs-CZ" dirty="0" err="1" smtClean="0"/>
              <a:t>Slovakia</a:t>
            </a:r>
            <a:r>
              <a:rPr lang="cs-CZ" dirty="0" smtClean="0"/>
              <a:t> and </a:t>
            </a:r>
            <a:r>
              <a:rPr lang="cs-CZ" dirty="0" err="1" smtClean="0"/>
              <a:t>Slovenia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Scandinavian</a:t>
            </a:r>
            <a:r>
              <a:rPr lang="cs-CZ" dirty="0" smtClean="0"/>
              <a:t> </a:t>
            </a:r>
            <a:r>
              <a:rPr lang="cs-CZ" dirty="0" err="1" smtClean="0"/>
              <a:t>Wildlife</a:t>
            </a:r>
            <a:r>
              <a:rPr lang="cs-CZ" dirty="0" smtClean="0"/>
              <a:t> Management </a:t>
            </a:r>
            <a:r>
              <a:rPr lang="cs-CZ" dirty="0" err="1" smtClean="0"/>
              <a:t>system</a:t>
            </a:r>
            <a:endParaRPr lang="cs-CZ" dirty="0" smtClean="0"/>
          </a:p>
          <a:p>
            <a:pPr lvl="1"/>
            <a:r>
              <a:rPr lang="cs-CZ" dirty="0" smtClean="0"/>
              <a:t>(</a:t>
            </a:r>
            <a:r>
              <a:rPr lang="cs-CZ" dirty="0" err="1" smtClean="0"/>
              <a:t>Finland</a:t>
            </a:r>
            <a:r>
              <a:rPr lang="cs-CZ" dirty="0" smtClean="0"/>
              <a:t>, </a:t>
            </a:r>
            <a:r>
              <a:rPr lang="cs-CZ" dirty="0" err="1" smtClean="0"/>
              <a:t>Denmark</a:t>
            </a:r>
            <a:r>
              <a:rPr lang="cs-CZ" dirty="0" smtClean="0"/>
              <a:t>,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Baltic</a:t>
            </a:r>
            <a:r>
              <a:rPr lang="cs-CZ" dirty="0" smtClean="0"/>
              <a:t> </a:t>
            </a:r>
            <a:r>
              <a:rPr lang="cs-CZ" dirty="0" err="1" smtClean="0"/>
              <a:t>States</a:t>
            </a:r>
            <a:r>
              <a:rPr lang="cs-CZ" dirty="0" smtClean="0"/>
              <a:t>, </a:t>
            </a:r>
            <a:r>
              <a:rPr lang="cs-CZ" dirty="0" err="1" smtClean="0"/>
              <a:t>Sweden</a:t>
            </a:r>
            <a:r>
              <a:rPr lang="cs-CZ" dirty="0" smtClean="0"/>
              <a:t>)</a:t>
            </a:r>
          </a:p>
          <a:p>
            <a:r>
              <a:rPr lang="cs-CZ" dirty="0" err="1" smtClean="0"/>
              <a:t>Anglo</a:t>
            </a:r>
            <a:r>
              <a:rPr lang="cs-CZ" dirty="0" smtClean="0"/>
              <a:t>-</a:t>
            </a:r>
            <a:r>
              <a:rPr lang="cs-CZ" dirty="0" err="1" smtClean="0"/>
              <a:t>Saxon</a:t>
            </a:r>
            <a:r>
              <a:rPr lang="cs-CZ" dirty="0" smtClean="0"/>
              <a:t> </a:t>
            </a:r>
            <a:r>
              <a:rPr lang="cs-CZ" dirty="0" err="1" smtClean="0"/>
              <a:t>system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hunting</a:t>
            </a:r>
          </a:p>
          <a:p>
            <a:pPr lvl="1"/>
            <a:r>
              <a:rPr lang="cs-CZ" dirty="0" smtClean="0"/>
              <a:t>(</a:t>
            </a:r>
            <a:r>
              <a:rPr lang="cs-CZ" dirty="0" err="1" smtClean="0"/>
              <a:t>Ireland</a:t>
            </a:r>
            <a:r>
              <a:rPr lang="cs-CZ" dirty="0" smtClean="0"/>
              <a:t>, UK)</a:t>
            </a:r>
          </a:p>
          <a:p>
            <a:r>
              <a:rPr lang="cs-CZ" dirty="0" smtClean="0"/>
              <a:t>Latin </a:t>
            </a:r>
            <a:r>
              <a:rPr lang="cs-CZ" dirty="0" err="1" smtClean="0"/>
              <a:t>system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hunting</a:t>
            </a:r>
          </a:p>
          <a:p>
            <a:pPr lvl="1"/>
            <a:r>
              <a:rPr lang="cs-CZ" dirty="0" smtClean="0"/>
              <a:t>(France, Italy, </a:t>
            </a:r>
            <a:r>
              <a:rPr lang="cs-CZ" dirty="0" err="1" smtClean="0"/>
              <a:t>Cyprus</a:t>
            </a:r>
            <a:r>
              <a:rPr lang="cs-CZ" dirty="0" smtClean="0"/>
              <a:t>, Malta, Portugal, </a:t>
            </a:r>
            <a:r>
              <a:rPr lang="cs-CZ" dirty="0" err="1" smtClean="0"/>
              <a:t>Greece</a:t>
            </a:r>
            <a:r>
              <a:rPr lang="cs-CZ" dirty="0" smtClean="0"/>
              <a:t>, </a:t>
            </a:r>
            <a:r>
              <a:rPr lang="cs-CZ" dirty="0" err="1" smtClean="0"/>
              <a:t>Spain</a:t>
            </a:r>
            <a:r>
              <a:rPr lang="cs-CZ" dirty="0" smtClean="0"/>
              <a:t>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Advantages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hunting </a:t>
            </a:r>
            <a:r>
              <a:rPr lang="cs-CZ" dirty="0" err="1" smtClean="0"/>
              <a:t>tourism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b="1" dirty="0" err="1"/>
              <a:t>c</a:t>
            </a:r>
            <a:r>
              <a:rPr lang="cs-CZ" b="1" dirty="0" err="1" smtClean="0"/>
              <a:t>onservation</a:t>
            </a:r>
            <a:r>
              <a:rPr lang="cs-CZ" dirty="0" smtClean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 smtClean="0"/>
              <a:t>ecosystem</a:t>
            </a:r>
            <a:r>
              <a:rPr lang="cs-CZ" dirty="0" smtClean="0"/>
              <a:t> – </a:t>
            </a:r>
            <a:r>
              <a:rPr lang="cs-CZ" dirty="0" err="1" smtClean="0"/>
              <a:t>regulation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overpopulated</a:t>
            </a:r>
            <a:r>
              <a:rPr lang="cs-CZ" dirty="0" smtClean="0"/>
              <a:t> </a:t>
            </a:r>
            <a:r>
              <a:rPr lang="cs-CZ" dirty="0" err="1" smtClean="0"/>
              <a:t>wildlife</a:t>
            </a:r>
            <a:r>
              <a:rPr lang="cs-CZ" dirty="0" smtClean="0"/>
              <a:t>;</a:t>
            </a:r>
            <a:endParaRPr lang="cs-CZ" dirty="0"/>
          </a:p>
          <a:p>
            <a:r>
              <a:rPr lang="cs-CZ" dirty="0"/>
              <a:t>s</a:t>
            </a:r>
            <a:r>
              <a:rPr lang="en-US" dirty="0" err="1" smtClean="0"/>
              <a:t>ubstitution</a:t>
            </a:r>
            <a:r>
              <a:rPr lang="en-US" dirty="0" smtClean="0"/>
              <a:t> </a:t>
            </a:r>
            <a:r>
              <a:rPr lang="en-US" dirty="0"/>
              <a:t>of potentially destructive land use with wildlife management as a form of </a:t>
            </a:r>
            <a:r>
              <a:rPr lang="en-US" dirty="0" smtClean="0"/>
              <a:t>environmentally</a:t>
            </a:r>
            <a:r>
              <a:rPr lang="cs-CZ" dirty="0" smtClean="0"/>
              <a:t> </a:t>
            </a:r>
            <a:r>
              <a:rPr lang="cs-CZ" b="1" dirty="0" err="1" smtClean="0"/>
              <a:t>friendly</a:t>
            </a:r>
            <a:r>
              <a:rPr lang="cs-CZ" b="1" dirty="0" smtClean="0"/>
              <a:t> </a:t>
            </a:r>
            <a:r>
              <a:rPr lang="cs-CZ" b="1" dirty="0" err="1"/>
              <a:t>land</a:t>
            </a:r>
            <a:r>
              <a:rPr lang="cs-CZ" b="1" dirty="0"/>
              <a:t> use</a:t>
            </a:r>
            <a:r>
              <a:rPr lang="cs-CZ" dirty="0"/>
              <a:t>;</a:t>
            </a:r>
          </a:p>
          <a:p>
            <a:r>
              <a:rPr lang="cs-CZ" b="1" dirty="0"/>
              <a:t>i</a:t>
            </a:r>
            <a:r>
              <a:rPr lang="en-US" b="1" dirty="0" err="1" smtClean="0"/>
              <a:t>ncome</a:t>
            </a:r>
            <a:r>
              <a:rPr lang="en-US" dirty="0" smtClean="0"/>
              <a:t> </a:t>
            </a:r>
            <a:r>
              <a:rPr lang="en-US" dirty="0"/>
              <a:t>generation and </a:t>
            </a:r>
            <a:r>
              <a:rPr lang="en-US" b="1" dirty="0"/>
              <a:t>employment</a:t>
            </a:r>
            <a:r>
              <a:rPr lang="en-US" dirty="0"/>
              <a:t> in poor and disadvantaged areas;</a:t>
            </a:r>
          </a:p>
          <a:p>
            <a:r>
              <a:rPr lang="cs-CZ" dirty="0"/>
              <a:t>d</a:t>
            </a:r>
            <a:r>
              <a:rPr lang="en-US" dirty="0" err="1" smtClean="0"/>
              <a:t>irect</a:t>
            </a:r>
            <a:r>
              <a:rPr lang="en-US" dirty="0" smtClean="0"/>
              <a:t> </a:t>
            </a:r>
            <a:r>
              <a:rPr lang="en-US" dirty="0"/>
              <a:t>benefits for the rural population – monetary, nutrition, jobs;</a:t>
            </a:r>
          </a:p>
          <a:p>
            <a:r>
              <a:rPr lang="cs-CZ" dirty="0"/>
              <a:t>e</a:t>
            </a:r>
            <a:r>
              <a:rPr lang="en-US" dirty="0" err="1" smtClean="0"/>
              <a:t>conomic</a:t>
            </a:r>
            <a:r>
              <a:rPr lang="en-US" dirty="0" smtClean="0"/>
              <a:t> </a:t>
            </a:r>
            <a:r>
              <a:rPr lang="en-US" dirty="0"/>
              <a:t>and wise </a:t>
            </a:r>
            <a:r>
              <a:rPr lang="en-US" b="1" dirty="0"/>
              <a:t>use of habitats </a:t>
            </a:r>
            <a:r>
              <a:rPr lang="en-US" dirty="0"/>
              <a:t>which are not well suited for agriculture and conventional tourism;</a:t>
            </a:r>
          </a:p>
          <a:p>
            <a:r>
              <a:rPr lang="cs-CZ" dirty="0"/>
              <a:t>b</a:t>
            </a:r>
            <a:r>
              <a:rPr lang="en-US" dirty="0" err="1" smtClean="0"/>
              <a:t>uilding</a:t>
            </a:r>
            <a:r>
              <a:rPr lang="en-US" dirty="0" smtClean="0"/>
              <a:t> </a:t>
            </a:r>
            <a:r>
              <a:rPr lang="en-US" dirty="0"/>
              <a:t>awareness amongst the local population regarding the </a:t>
            </a:r>
            <a:r>
              <a:rPr lang="en-US" b="1" dirty="0"/>
              <a:t>value of wildlife</a:t>
            </a:r>
            <a:r>
              <a:rPr lang="en-US" dirty="0"/>
              <a:t> which is otherwise </a:t>
            </a:r>
            <a:r>
              <a:rPr lang="en-US" dirty="0" smtClean="0"/>
              <a:t>only</a:t>
            </a:r>
            <a:r>
              <a:rPr lang="cs-CZ" dirty="0"/>
              <a:t> </a:t>
            </a:r>
            <a:r>
              <a:rPr lang="en-US" dirty="0" smtClean="0"/>
              <a:t>regarded </a:t>
            </a:r>
            <a:r>
              <a:rPr lang="en-US" dirty="0"/>
              <a:t>as harmful, a nuisance and a cost;</a:t>
            </a:r>
          </a:p>
          <a:p>
            <a:r>
              <a:rPr lang="cs-CZ" b="1" dirty="0"/>
              <a:t>l</a:t>
            </a:r>
            <a:r>
              <a:rPr lang="en-US" b="1" dirty="0" err="1" smtClean="0"/>
              <a:t>ess</a:t>
            </a:r>
            <a:r>
              <a:rPr lang="en-US" b="1" dirty="0" smtClean="0"/>
              <a:t> </a:t>
            </a:r>
            <a:r>
              <a:rPr lang="en-US" b="1" dirty="0"/>
              <a:t>negative impacts</a:t>
            </a:r>
            <a:r>
              <a:rPr lang="en-US" dirty="0"/>
              <a:t> on the environment in comparison with other forms of tourism;</a:t>
            </a:r>
          </a:p>
          <a:p>
            <a:r>
              <a:rPr lang="cs-CZ" b="1" dirty="0"/>
              <a:t>l</a:t>
            </a:r>
            <a:r>
              <a:rPr lang="en-US" b="1" dirty="0" err="1" smtClean="0"/>
              <a:t>ess</a:t>
            </a:r>
            <a:r>
              <a:rPr lang="en-US" b="1" dirty="0" smtClean="0"/>
              <a:t> </a:t>
            </a:r>
            <a:r>
              <a:rPr lang="en-US" b="1" dirty="0"/>
              <a:t>poaching </a:t>
            </a:r>
            <a:r>
              <a:rPr lang="en-US" dirty="0"/>
              <a:t>through the concerted efforts of all who are interested in the revenues generated by </a:t>
            </a:r>
            <a:r>
              <a:rPr lang="en-US" dirty="0" smtClean="0"/>
              <a:t>hunting</a:t>
            </a:r>
            <a:r>
              <a:rPr lang="cs-CZ" dirty="0" smtClean="0"/>
              <a:t> </a:t>
            </a:r>
            <a:r>
              <a:rPr lang="cs-CZ" dirty="0" err="1" smtClean="0"/>
              <a:t>tourism</a:t>
            </a:r>
            <a:r>
              <a:rPr lang="cs-CZ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Growth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game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Growth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game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Hunting tourism in the Czech Republic</a:t>
            </a:r>
            <a:endParaRPr lang="en-GB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25880-4045-4C5E-919E-D57AD3DCCBD4}" type="slidenum">
              <a:rPr lang="hr-HR" smtClean="0"/>
              <a:pPr/>
              <a:t>8</a:t>
            </a:fld>
            <a:endParaRPr lang="hr-H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803400"/>
            <a:ext cx="4714876" cy="315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55900"/>
            <a:ext cx="449999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323850" y="1498600"/>
            <a:ext cx="4824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Number of issued h</a:t>
            </a:r>
            <a:r>
              <a:rPr lang="cs-CZ" dirty="0" smtClean="0"/>
              <a:t>u</a:t>
            </a:r>
            <a:r>
              <a:rPr lang="en-GB" dirty="0" err="1" smtClean="0"/>
              <a:t>nting</a:t>
            </a:r>
            <a:r>
              <a:rPr lang="en-GB" dirty="0" smtClean="0"/>
              <a:t> licenses in 2010 - 2015</a:t>
            </a:r>
            <a:endParaRPr lang="en-GB" dirty="0"/>
          </a:p>
        </p:txBody>
      </p:sp>
      <p:sp>
        <p:nvSpPr>
          <p:cNvPr id="9" name="TextovéPole 8"/>
          <p:cNvSpPr txBox="1"/>
          <p:nvPr/>
        </p:nvSpPr>
        <p:spPr>
          <a:xfrm>
            <a:off x="4427984" y="2362200"/>
            <a:ext cx="4608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Number of issued hunting </a:t>
            </a:r>
            <a:r>
              <a:rPr lang="en-GB" dirty="0" err="1" smtClean="0"/>
              <a:t>licen</a:t>
            </a:r>
            <a:r>
              <a:rPr lang="cs-CZ" dirty="0" smtClean="0"/>
              <a:t>s</a:t>
            </a:r>
            <a:r>
              <a:rPr lang="en-GB" dirty="0" err="1" smtClean="0"/>
              <a:t>es</a:t>
            </a:r>
            <a:r>
              <a:rPr lang="en-GB" dirty="0" smtClean="0"/>
              <a:t> 2010 – 2015 in regions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Hunting</a:t>
            </a:r>
            <a:r>
              <a:rPr lang="cs-CZ" dirty="0" smtClean="0"/>
              <a:t> </a:t>
            </a:r>
            <a:r>
              <a:rPr lang="cs-CZ" dirty="0" err="1" smtClean="0"/>
              <a:t>tourism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Czech</a:t>
            </a:r>
            <a:r>
              <a:rPr lang="cs-CZ" dirty="0" smtClean="0"/>
              <a:t> </a:t>
            </a:r>
            <a:r>
              <a:rPr lang="cs-CZ" dirty="0" err="1" smtClean="0"/>
              <a:t>Republic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25880-4045-4C5E-919E-D57AD3DCCBD4}" type="slidenum">
              <a:rPr lang="hr-HR" smtClean="0"/>
              <a:pPr/>
              <a:t>9</a:t>
            </a:fld>
            <a:endParaRPr lang="hr-HR"/>
          </a:p>
        </p:txBody>
      </p:sp>
      <p:sp>
        <p:nvSpPr>
          <p:cNvPr id="7" name="TextovéPole 6"/>
          <p:cNvSpPr txBox="1"/>
          <p:nvPr/>
        </p:nvSpPr>
        <p:spPr>
          <a:xfrm>
            <a:off x="1228725" y="1917700"/>
            <a:ext cx="543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Hunting licenses by nationality and validity period</a:t>
            </a:r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4737" y="2413000"/>
            <a:ext cx="7639711" cy="348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480</Words>
  <Application>Microsoft Office PowerPoint</Application>
  <PresentationFormat>Předvádění na obrazovce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Hunting tourism </vt:lpstr>
      <vt:lpstr>Hunting tourism</vt:lpstr>
      <vt:lpstr>Specifics of hunting tourism</vt:lpstr>
      <vt:lpstr>Approaches of hunting in EU countries</vt:lpstr>
      <vt:lpstr>Advantages of hunting tourism</vt:lpstr>
      <vt:lpstr>Growth of game</vt:lpstr>
      <vt:lpstr>Growth of game</vt:lpstr>
      <vt:lpstr>Hunting tourism in the Czech Republic</vt:lpstr>
      <vt:lpstr>Hunting tourism in the Czech Republic</vt:lpstr>
      <vt:lpstr>Hunting tourism in the Czech Republic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Hunting tourism </dc:title>
  <dc:creator>marke</dc:creator>
  <cp:lastModifiedBy>marke</cp:lastModifiedBy>
  <cp:revision>1</cp:revision>
  <dcterms:created xsi:type="dcterms:W3CDTF">2018-05-15T14:18:26Z</dcterms:created>
  <dcterms:modified xsi:type="dcterms:W3CDTF">2018-05-15T18:27:48Z</dcterms:modified>
</cp:coreProperties>
</file>