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1" r:id="rId1"/>
    <p:sldMasterId id="2147486270" r:id="rId2"/>
  </p:sldMasterIdLst>
  <p:notesMasterIdLst>
    <p:notesMasterId r:id="rId25"/>
  </p:notesMasterIdLst>
  <p:handoutMasterIdLst>
    <p:handoutMasterId r:id="rId26"/>
  </p:handoutMasterIdLst>
  <p:sldIdLst>
    <p:sldId id="471" r:id="rId3"/>
    <p:sldId id="472" r:id="rId4"/>
    <p:sldId id="459" r:id="rId5"/>
    <p:sldId id="480" r:id="rId6"/>
    <p:sldId id="424" r:id="rId7"/>
    <p:sldId id="440" r:id="rId8"/>
    <p:sldId id="450" r:id="rId9"/>
    <p:sldId id="482" r:id="rId10"/>
    <p:sldId id="460" r:id="rId11"/>
    <p:sldId id="429" r:id="rId12"/>
    <p:sldId id="453" r:id="rId13"/>
    <p:sldId id="481" r:id="rId14"/>
    <p:sldId id="485" r:id="rId15"/>
    <p:sldId id="466" r:id="rId16"/>
    <p:sldId id="483" r:id="rId17"/>
    <p:sldId id="470" r:id="rId18"/>
    <p:sldId id="454" r:id="rId19"/>
    <p:sldId id="455" r:id="rId20"/>
    <p:sldId id="456" r:id="rId21"/>
    <p:sldId id="457" r:id="rId22"/>
    <p:sldId id="458" r:id="rId23"/>
    <p:sldId id="484" r:id="rId24"/>
  </p:sldIdLst>
  <p:sldSz cx="9144000" cy="6858000" type="screen4x3"/>
  <p:notesSz cx="6858000" cy="9945688"/>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CC00"/>
    <a:srgbClr val="CC6600"/>
    <a:srgbClr val="996600"/>
    <a:srgbClr val="E236E6"/>
    <a:srgbClr val="FF0101"/>
    <a:srgbClr val="FFFF00"/>
    <a:srgbClr val="95A97F"/>
    <a:srgbClr val="B7C4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3" autoAdjust="0"/>
    <p:restoredTop sz="89555" autoAdjust="0"/>
  </p:normalViewPr>
  <p:slideViewPr>
    <p:cSldViewPr>
      <p:cViewPr varScale="1">
        <p:scale>
          <a:sx n="79" d="100"/>
          <a:sy n="79" d="100"/>
        </p:scale>
        <p:origin x="1517"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a:extLst>
              <a:ext uri="{FF2B5EF4-FFF2-40B4-BE49-F238E27FC236}"/>
            </a:extLst>
          </p:cNvPr>
          <p:cNvSpPr>
            <a:spLocks noGrp="1" noChangeArrowheads="1"/>
          </p:cNvSpPr>
          <p:nvPr>
            <p:ph type="hdr" sz="quarter"/>
          </p:nvPr>
        </p:nvSpPr>
        <p:spPr bwMode="auto">
          <a:xfrm>
            <a:off x="0" y="0"/>
            <a:ext cx="2971800" cy="498475"/>
          </a:xfrm>
          <a:prstGeom prst="rect">
            <a:avLst/>
          </a:prstGeom>
          <a:noFill/>
          <a:ln w="9525">
            <a:noFill/>
            <a:miter lim="800000"/>
            <a:headEnd/>
            <a:tailEnd/>
          </a:ln>
          <a:effectLst/>
        </p:spPr>
        <p:txBody>
          <a:bodyPr vert="horz" wrap="square" lIns="96008" tIns="48004" rIns="96008" bIns="48004" numCol="1" anchor="t" anchorCtr="0" compatLnSpc="1">
            <a:prstTxWarp prst="textNoShape">
              <a:avLst/>
            </a:prstTxWarp>
          </a:bodyPr>
          <a:lstStyle>
            <a:lvl1pPr defTabSz="959409" eaLnBrk="1" hangingPunct="1">
              <a:defRPr sz="1300">
                <a:latin typeface="Arial" charset="0"/>
              </a:defRPr>
            </a:lvl1pPr>
          </a:lstStyle>
          <a:p>
            <a:pPr>
              <a:defRPr/>
            </a:pPr>
            <a:endParaRPr lang="is-IS"/>
          </a:p>
        </p:txBody>
      </p:sp>
      <p:sp>
        <p:nvSpPr>
          <p:cNvPr id="64515" name="Rectangle 3">
            <a:extLst>
              <a:ext uri="{FF2B5EF4-FFF2-40B4-BE49-F238E27FC236}"/>
            </a:extLst>
          </p:cNvPr>
          <p:cNvSpPr>
            <a:spLocks noGrp="1" noChangeArrowheads="1"/>
          </p:cNvSpPr>
          <p:nvPr>
            <p:ph type="dt" sz="quarter" idx="1"/>
          </p:nvPr>
        </p:nvSpPr>
        <p:spPr bwMode="auto">
          <a:xfrm>
            <a:off x="3886200" y="0"/>
            <a:ext cx="2971800" cy="498475"/>
          </a:xfrm>
          <a:prstGeom prst="rect">
            <a:avLst/>
          </a:prstGeom>
          <a:noFill/>
          <a:ln w="9525">
            <a:noFill/>
            <a:miter lim="800000"/>
            <a:headEnd/>
            <a:tailEnd/>
          </a:ln>
          <a:effectLst/>
        </p:spPr>
        <p:txBody>
          <a:bodyPr vert="horz" wrap="square" lIns="96008" tIns="48004" rIns="96008" bIns="48004" numCol="1" anchor="t" anchorCtr="0" compatLnSpc="1">
            <a:prstTxWarp prst="textNoShape">
              <a:avLst/>
            </a:prstTxWarp>
          </a:bodyPr>
          <a:lstStyle>
            <a:lvl1pPr algn="r" defTabSz="959409" eaLnBrk="1" hangingPunct="1">
              <a:defRPr sz="1300">
                <a:latin typeface="Arial" charset="0"/>
              </a:defRPr>
            </a:lvl1pPr>
          </a:lstStyle>
          <a:p>
            <a:pPr>
              <a:defRPr/>
            </a:pPr>
            <a:endParaRPr lang="is-IS"/>
          </a:p>
        </p:txBody>
      </p:sp>
      <p:sp>
        <p:nvSpPr>
          <p:cNvPr id="64516" name="Rectangle 4">
            <a:extLst>
              <a:ext uri="{FF2B5EF4-FFF2-40B4-BE49-F238E27FC236}"/>
            </a:extLst>
          </p:cNvPr>
          <p:cNvSpPr>
            <a:spLocks noGrp="1" noChangeArrowheads="1"/>
          </p:cNvSpPr>
          <p:nvPr>
            <p:ph type="ftr" sz="quarter" idx="2"/>
          </p:nvPr>
        </p:nvSpPr>
        <p:spPr bwMode="auto">
          <a:xfrm>
            <a:off x="0" y="9447213"/>
            <a:ext cx="2971800" cy="498475"/>
          </a:xfrm>
          <a:prstGeom prst="rect">
            <a:avLst/>
          </a:prstGeom>
          <a:noFill/>
          <a:ln w="9525">
            <a:noFill/>
            <a:miter lim="800000"/>
            <a:headEnd/>
            <a:tailEnd/>
          </a:ln>
          <a:effectLst/>
        </p:spPr>
        <p:txBody>
          <a:bodyPr vert="horz" wrap="square" lIns="96008" tIns="48004" rIns="96008" bIns="48004" numCol="1" anchor="b" anchorCtr="0" compatLnSpc="1">
            <a:prstTxWarp prst="textNoShape">
              <a:avLst/>
            </a:prstTxWarp>
          </a:bodyPr>
          <a:lstStyle>
            <a:lvl1pPr defTabSz="959409" eaLnBrk="1" hangingPunct="1">
              <a:defRPr sz="1300">
                <a:latin typeface="Arial" charset="0"/>
              </a:defRPr>
            </a:lvl1pPr>
          </a:lstStyle>
          <a:p>
            <a:pPr>
              <a:defRPr/>
            </a:pPr>
            <a:endParaRPr lang="is-IS"/>
          </a:p>
        </p:txBody>
      </p:sp>
      <p:sp>
        <p:nvSpPr>
          <p:cNvPr id="64517" name="Rectangle 5">
            <a:extLst>
              <a:ext uri="{FF2B5EF4-FFF2-40B4-BE49-F238E27FC236}"/>
            </a:extLst>
          </p:cNvPr>
          <p:cNvSpPr>
            <a:spLocks noGrp="1" noChangeArrowheads="1"/>
          </p:cNvSpPr>
          <p:nvPr>
            <p:ph type="sldNum" sz="quarter" idx="3"/>
          </p:nvPr>
        </p:nvSpPr>
        <p:spPr bwMode="auto">
          <a:xfrm>
            <a:off x="3886200" y="9447213"/>
            <a:ext cx="2971800" cy="498475"/>
          </a:xfrm>
          <a:prstGeom prst="rect">
            <a:avLst/>
          </a:prstGeom>
          <a:noFill/>
          <a:ln w="9525">
            <a:noFill/>
            <a:miter lim="800000"/>
            <a:headEnd/>
            <a:tailEnd/>
          </a:ln>
          <a:effectLst/>
        </p:spPr>
        <p:txBody>
          <a:bodyPr vert="horz" wrap="square" lIns="96008" tIns="48004" rIns="96008" bIns="48004" numCol="1" anchor="b" anchorCtr="0" compatLnSpc="1">
            <a:prstTxWarp prst="textNoShape">
              <a:avLst/>
            </a:prstTxWarp>
          </a:bodyPr>
          <a:lstStyle>
            <a:lvl1pPr algn="r" defTabSz="958850" eaLnBrk="1" hangingPunct="1">
              <a:defRPr sz="1300"/>
            </a:lvl1pPr>
          </a:lstStyle>
          <a:p>
            <a:pPr>
              <a:defRPr/>
            </a:pPr>
            <a:fld id="{8F18F23D-E919-4CF8-83B5-2D69DBD4E5F1}" type="slidenum">
              <a:rPr lang="is-IS" altLang="is-IS"/>
              <a:pPr>
                <a:defRPr/>
              </a:pPr>
              <a:t>‹#›</a:t>
            </a:fld>
            <a:endParaRPr lang="is-IS" altLang="is-IS"/>
          </a:p>
        </p:txBody>
      </p:sp>
    </p:spTree>
    <p:extLst>
      <p:ext uri="{BB962C8B-B14F-4D97-AF65-F5344CB8AC3E}">
        <p14:creationId xmlns:p14="http://schemas.microsoft.com/office/powerpoint/2010/main" val="421265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a:extLst>
              <a:ext uri="{FF2B5EF4-FFF2-40B4-BE49-F238E27FC236}"/>
            </a:extLst>
          </p:cNvPr>
          <p:cNvSpPr>
            <a:spLocks noGrp="1" noChangeArrowheads="1"/>
          </p:cNvSpPr>
          <p:nvPr>
            <p:ph type="hdr" sz="quarter"/>
          </p:nvPr>
        </p:nvSpPr>
        <p:spPr bwMode="auto">
          <a:xfrm>
            <a:off x="0" y="0"/>
            <a:ext cx="2971800" cy="498475"/>
          </a:xfrm>
          <a:prstGeom prst="rect">
            <a:avLst/>
          </a:prstGeom>
          <a:noFill/>
          <a:ln w="9525">
            <a:noFill/>
            <a:miter lim="800000"/>
            <a:headEnd/>
            <a:tailEnd/>
          </a:ln>
          <a:effectLst/>
        </p:spPr>
        <p:txBody>
          <a:bodyPr vert="horz" wrap="square" lIns="96008" tIns="48004" rIns="96008" bIns="48004" numCol="1" anchor="t" anchorCtr="0" compatLnSpc="1">
            <a:prstTxWarp prst="textNoShape">
              <a:avLst/>
            </a:prstTxWarp>
          </a:bodyPr>
          <a:lstStyle>
            <a:lvl1pPr defTabSz="959409" eaLnBrk="1" hangingPunct="1">
              <a:defRPr sz="1300">
                <a:latin typeface="Arial" charset="0"/>
              </a:defRPr>
            </a:lvl1pPr>
          </a:lstStyle>
          <a:p>
            <a:pPr>
              <a:defRPr/>
            </a:pPr>
            <a:endParaRPr lang="is-IS"/>
          </a:p>
        </p:txBody>
      </p:sp>
      <p:sp>
        <p:nvSpPr>
          <p:cNvPr id="7171" name="Rectangle 3">
            <a:extLst>
              <a:ext uri="{FF2B5EF4-FFF2-40B4-BE49-F238E27FC236}"/>
            </a:extLst>
          </p:cNvPr>
          <p:cNvSpPr>
            <a:spLocks noGrp="1" noChangeArrowheads="1"/>
          </p:cNvSpPr>
          <p:nvPr>
            <p:ph type="dt" idx="1"/>
          </p:nvPr>
        </p:nvSpPr>
        <p:spPr bwMode="auto">
          <a:xfrm>
            <a:off x="3884613" y="0"/>
            <a:ext cx="2971800" cy="498475"/>
          </a:xfrm>
          <a:prstGeom prst="rect">
            <a:avLst/>
          </a:prstGeom>
          <a:noFill/>
          <a:ln w="9525">
            <a:noFill/>
            <a:miter lim="800000"/>
            <a:headEnd/>
            <a:tailEnd/>
          </a:ln>
          <a:effectLst/>
        </p:spPr>
        <p:txBody>
          <a:bodyPr vert="horz" wrap="square" lIns="96008" tIns="48004" rIns="96008" bIns="48004" numCol="1" anchor="t" anchorCtr="0" compatLnSpc="1">
            <a:prstTxWarp prst="textNoShape">
              <a:avLst/>
            </a:prstTxWarp>
          </a:bodyPr>
          <a:lstStyle>
            <a:lvl1pPr algn="r" defTabSz="959409" eaLnBrk="1" hangingPunct="1">
              <a:defRPr sz="1300">
                <a:latin typeface="Arial" charset="0"/>
              </a:defRPr>
            </a:lvl1pPr>
          </a:lstStyle>
          <a:p>
            <a:pPr>
              <a:defRPr/>
            </a:pPr>
            <a:endParaRPr lang="is-IS"/>
          </a:p>
        </p:txBody>
      </p:sp>
      <p:sp>
        <p:nvSpPr>
          <p:cNvPr id="13316" name="Rectangle 4"/>
          <p:cNvSpPr>
            <a:spLocks noRot="1" noChangeArrowheads="1" noTextEdit="1"/>
          </p:cNvSpPr>
          <p:nvPr>
            <p:ph type="sldImg" idx="2"/>
          </p:nvPr>
        </p:nvSpPr>
        <p:spPr bwMode="auto">
          <a:xfrm>
            <a:off x="942975" y="746125"/>
            <a:ext cx="4973638"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a:extLst>
              <a:ext uri="{FF2B5EF4-FFF2-40B4-BE49-F238E27FC236}"/>
            </a:extLst>
          </p:cNvPr>
          <p:cNvSpPr>
            <a:spLocks noGrp="1" noChangeArrowheads="1"/>
          </p:cNvSpPr>
          <p:nvPr>
            <p:ph type="body" sz="quarter" idx="3"/>
          </p:nvPr>
        </p:nvSpPr>
        <p:spPr bwMode="auto">
          <a:xfrm>
            <a:off x="685800" y="4724400"/>
            <a:ext cx="5486400" cy="4475163"/>
          </a:xfrm>
          <a:prstGeom prst="rect">
            <a:avLst/>
          </a:prstGeom>
          <a:noFill/>
          <a:ln w="9525">
            <a:noFill/>
            <a:miter lim="800000"/>
            <a:headEnd/>
            <a:tailEnd/>
          </a:ln>
          <a:effectLst/>
        </p:spPr>
        <p:txBody>
          <a:bodyPr vert="horz" wrap="square" lIns="96008" tIns="48004" rIns="96008" bIns="48004" numCol="1" anchor="t" anchorCtr="0" compatLnSpc="1">
            <a:prstTxWarp prst="textNoShape">
              <a:avLst/>
            </a:prstTxWarp>
          </a:bodyPr>
          <a:lstStyle/>
          <a:p>
            <a:pPr lvl="0"/>
            <a:r>
              <a:rPr lang="is-IS" noProof="0"/>
              <a:t>Click to edit Master text styles</a:t>
            </a:r>
          </a:p>
          <a:p>
            <a:pPr lvl="1"/>
            <a:r>
              <a:rPr lang="is-IS" noProof="0"/>
              <a:t>Second level</a:t>
            </a:r>
          </a:p>
          <a:p>
            <a:pPr lvl="2"/>
            <a:r>
              <a:rPr lang="is-IS" noProof="0"/>
              <a:t>Third level</a:t>
            </a:r>
          </a:p>
          <a:p>
            <a:pPr lvl="3"/>
            <a:r>
              <a:rPr lang="is-IS" noProof="0"/>
              <a:t>Fourth level</a:t>
            </a:r>
          </a:p>
          <a:p>
            <a:pPr lvl="4"/>
            <a:r>
              <a:rPr lang="is-IS" noProof="0"/>
              <a:t>Fifth level</a:t>
            </a:r>
          </a:p>
        </p:txBody>
      </p:sp>
      <p:sp>
        <p:nvSpPr>
          <p:cNvPr id="7174" name="Rectangle 6">
            <a:extLst>
              <a:ext uri="{FF2B5EF4-FFF2-40B4-BE49-F238E27FC236}"/>
            </a:extLst>
          </p:cNvPr>
          <p:cNvSpPr>
            <a:spLocks noGrp="1" noChangeArrowheads="1"/>
          </p:cNvSpPr>
          <p:nvPr>
            <p:ph type="ftr" sz="quarter" idx="4"/>
          </p:nvPr>
        </p:nvSpPr>
        <p:spPr bwMode="auto">
          <a:xfrm>
            <a:off x="0" y="9445625"/>
            <a:ext cx="2971800" cy="498475"/>
          </a:xfrm>
          <a:prstGeom prst="rect">
            <a:avLst/>
          </a:prstGeom>
          <a:noFill/>
          <a:ln w="9525">
            <a:noFill/>
            <a:miter lim="800000"/>
            <a:headEnd/>
            <a:tailEnd/>
          </a:ln>
          <a:effectLst/>
        </p:spPr>
        <p:txBody>
          <a:bodyPr vert="horz" wrap="square" lIns="96008" tIns="48004" rIns="96008" bIns="48004" numCol="1" anchor="b" anchorCtr="0" compatLnSpc="1">
            <a:prstTxWarp prst="textNoShape">
              <a:avLst/>
            </a:prstTxWarp>
          </a:bodyPr>
          <a:lstStyle>
            <a:lvl1pPr defTabSz="959409" eaLnBrk="1" hangingPunct="1">
              <a:defRPr sz="1300">
                <a:latin typeface="Arial" charset="0"/>
              </a:defRPr>
            </a:lvl1pPr>
          </a:lstStyle>
          <a:p>
            <a:pPr>
              <a:defRPr/>
            </a:pPr>
            <a:endParaRPr lang="is-IS"/>
          </a:p>
        </p:txBody>
      </p:sp>
      <p:sp>
        <p:nvSpPr>
          <p:cNvPr id="7175" name="Rectangle 7">
            <a:extLst>
              <a:ext uri="{FF2B5EF4-FFF2-40B4-BE49-F238E27FC236}"/>
            </a:extLst>
          </p:cNvPr>
          <p:cNvSpPr>
            <a:spLocks noGrp="1" noChangeArrowheads="1"/>
          </p:cNvSpPr>
          <p:nvPr>
            <p:ph type="sldNum" sz="quarter" idx="5"/>
          </p:nvPr>
        </p:nvSpPr>
        <p:spPr bwMode="auto">
          <a:xfrm>
            <a:off x="3884613" y="9445625"/>
            <a:ext cx="2971800" cy="498475"/>
          </a:xfrm>
          <a:prstGeom prst="rect">
            <a:avLst/>
          </a:prstGeom>
          <a:noFill/>
          <a:ln w="9525">
            <a:noFill/>
            <a:miter lim="800000"/>
            <a:headEnd/>
            <a:tailEnd/>
          </a:ln>
          <a:effectLst/>
        </p:spPr>
        <p:txBody>
          <a:bodyPr vert="horz" wrap="square" lIns="96008" tIns="48004" rIns="96008" bIns="48004" numCol="1" anchor="b" anchorCtr="0" compatLnSpc="1">
            <a:prstTxWarp prst="textNoShape">
              <a:avLst/>
            </a:prstTxWarp>
          </a:bodyPr>
          <a:lstStyle>
            <a:lvl1pPr algn="r" defTabSz="958850" eaLnBrk="1" hangingPunct="1">
              <a:defRPr sz="1300"/>
            </a:lvl1pPr>
          </a:lstStyle>
          <a:p>
            <a:pPr>
              <a:defRPr/>
            </a:pPr>
            <a:fld id="{57FB3C2F-CC46-45FB-9FD6-97BED95A1215}" type="slidenum">
              <a:rPr lang="is-IS" altLang="is-IS"/>
              <a:pPr>
                <a:defRPr/>
              </a:pPr>
              <a:t>‹#›</a:t>
            </a:fld>
            <a:endParaRPr lang="is-IS" altLang="is-IS"/>
          </a:p>
        </p:txBody>
      </p:sp>
    </p:spTree>
    <p:extLst>
      <p:ext uri="{BB962C8B-B14F-4D97-AF65-F5344CB8AC3E}">
        <p14:creationId xmlns:p14="http://schemas.microsoft.com/office/powerpoint/2010/main" val="51453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ChangeArrowheads="1" noTextEdit="1"/>
          </p:cNvSpPr>
          <p:nvPr>
            <p:ph type="sldImg"/>
          </p:nvPr>
        </p:nvSpPr>
        <p:spPr>
          <a:ln/>
        </p:spPr>
      </p:sp>
      <p:sp>
        <p:nvSpPr>
          <p:cNvPr id="16387"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6388"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850">
              <a:defRPr>
                <a:solidFill>
                  <a:schemeClr val="tx1"/>
                </a:solidFill>
                <a:latin typeface="Arial" panose="020B0604020202020204" pitchFamily="34" charset="0"/>
              </a:defRPr>
            </a:lvl1pPr>
            <a:lvl2pPr marL="742950" indent="-285750" defTabSz="958850">
              <a:defRPr>
                <a:solidFill>
                  <a:schemeClr val="tx1"/>
                </a:solidFill>
                <a:latin typeface="Arial" panose="020B0604020202020204" pitchFamily="34" charset="0"/>
              </a:defRPr>
            </a:lvl2pPr>
            <a:lvl3pPr marL="1143000" indent="-228600" defTabSz="958850">
              <a:defRPr>
                <a:solidFill>
                  <a:schemeClr val="tx1"/>
                </a:solidFill>
                <a:latin typeface="Arial" panose="020B0604020202020204" pitchFamily="34" charset="0"/>
              </a:defRPr>
            </a:lvl3pPr>
            <a:lvl4pPr marL="1600200" indent="-228600" defTabSz="958850">
              <a:defRPr>
                <a:solidFill>
                  <a:schemeClr val="tx1"/>
                </a:solidFill>
                <a:latin typeface="Arial" panose="020B0604020202020204" pitchFamily="34" charset="0"/>
              </a:defRPr>
            </a:lvl4pPr>
            <a:lvl5pPr marL="2057400" indent="-228600" defTabSz="958850">
              <a:defRPr>
                <a:solidFill>
                  <a:schemeClr val="tx1"/>
                </a:solidFill>
                <a:latin typeface="Arial" panose="020B0604020202020204" pitchFamily="34" charset="0"/>
              </a:defRPr>
            </a:lvl5pPr>
            <a:lvl6pPr marL="2514600" indent="-228600" defTabSz="958850" eaLnBrk="0" fontAlgn="base" hangingPunct="0">
              <a:spcBef>
                <a:spcPct val="0"/>
              </a:spcBef>
              <a:spcAft>
                <a:spcPct val="0"/>
              </a:spcAft>
              <a:defRPr>
                <a:solidFill>
                  <a:schemeClr val="tx1"/>
                </a:solidFill>
                <a:latin typeface="Arial" panose="020B0604020202020204" pitchFamily="34" charset="0"/>
              </a:defRPr>
            </a:lvl6pPr>
            <a:lvl7pPr marL="2971800" indent="-228600" defTabSz="958850" eaLnBrk="0" fontAlgn="base" hangingPunct="0">
              <a:spcBef>
                <a:spcPct val="0"/>
              </a:spcBef>
              <a:spcAft>
                <a:spcPct val="0"/>
              </a:spcAft>
              <a:defRPr>
                <a:solidFill>
                  <a:schemeClr val="tx1"/>
                </a:solidFill>
                <a:latin typeface="Arial" panose="020B0604020202020204" pitchFamily="34" charset="0"/>
              </a:defRPr>
            </a:lvl7pPr>
            <a:lvl8pPr marL="3429000" indent="-228600" defTabSz="958850" eaLnBrk="0" fontAlgn="base" hangingPunct="0">
              <a:spcBef>
                <a:spcPct val="0"/>
              </a:spcBef>
              <a:spcAft>
                <a:spcPct val="0"/>
              </a:spcAft>
              <a:defRPr>
                <a:solidFill>
                  <a:schemeClr val="tx1"/>
                </a:solidFill>
                <a:latin typeface="Arial" panose="020B0604020202020204" pitchFamily="34" charset="0"/>
              </a:defRPr>
            </a:lvl8pPr>
            <a:lvl9pPr marL="3886200" indent="-228600" defTabSz="958850" eaLnBrk="0" fontAlgn="base" hangingPunct="0">
              <a:spcBef>
                <a:spcPct val="0"/>
              </a:spcBef>
              <a:spcAft>
                <a:spcPct val="0"/>
              </a:spcAft>
              <a:defRPr>
                <a:solidFill>
                  <a:schemeClr val="tx1"/>
                </a:solidFill>
                <a:latin typeface="Arial" panose="020B0604020202020204" pitchFamily="34" charset="0"/>
              </a:defRPr>
            </a:lvl9pPr>
          </a:lstStyle>
          <a:p>
            <a:fld id="{21FE3EA7-885C-4CAE-A684-A18B844B247F}" type="slidenum">
              <a:rPr lang="is-IS" altLang="is-IS" smtClean="0">
                <a:cs typeface="Arial" panose="020B0604020202020204" pitchFamily="34" charset="0"/>
              </a:rPr>
              <a:pPr/>
              <a:t>1</a:t>
            </a:fld>
            <a:endParaRPr lang="is-IS" altLang="is-IS" smtClean="0">
              <a:cs typeface="Arial" panose="020B0604020202020204" pitchFamily="34" charset="0"/>
            </a:endParaRPr>
          </a:p>
        </p:txBody>
      </p:sp>
    </p:spTree>
    <p:extLst>
      <p:ext uri="{BB962C8B-B14F-4D97-AF65-F5344CB8AC3E}">
        <p14:creationId xmlns:p14="http://schemas.microsoft.com/office/powerpoint/2010/main" val="25399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ChangeArrowheads="1" noTextEdit="1"/>
          </p:cNvSpPr>
          <p:nvPr>
            <p:ph type="sldImg"/>
          </p:nvPr>
        </p:nvSpPr>
        <p:spPr>
          <a:ln/>
        </p:spPr>
      </p:sp>
      <p:sp>
        <p:nvSpPr>
          <p:cNvPr id="18435"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8436"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850">
              <a:defRPr>
                <a:solidFill>
                  <a:schemeClr val="tx1"/>
                </a:solidFill>
                <a:latin typeface="Arial" panose="020B0604020202020204" pitchFamily="34" charset="0"/>
              </a:defRPr>
            </a:lvl1pPr>
            <a:lvl2pPr marL="742950" indent="-285750" defTabSz="958850">
              <a:defRPr>
                <a:solidFill>
                  <a:schemeClr val="tx1"/>
                </a:solidFill>
                <a:latin typeface="Arial" panose="020B0604020202020204" pitchFamily="34" charset="0"/>
              </a:defRPr>
            </a:lvl2pPr>
            <a:lvl3pPr marL="1143000" indent="-228600" defTabSz="958850">
              <a:defRPr>
                <a:solidFill>
                  <a:schemeClr val="tx1"/>
                </a:solidFill>
                <a:latin typeface="Arial" panose="020B0604020202020204" pitchFamily="34" charset="0"/>
              </a:defRPr>
            </a:lvl3pPr>
            <a:lvl4pPr marL="1600200" indent="-228600" defTabSz="958850">
              <a:defRPr>
                <a:solidFill>
                  <a:schemeClr val="tx1"/>
                </a:solidFill>
                <a:latin typeface="Arial" panose="020B0604020202020204" pitchFamily="34" charset="0"/>
              </a:defRPr>
            </a:lvl4pPr>
            <a:lvl5pPr marL="2057400" indent="-228600" defTabSz="958850">
              <a:defRPr>
                <a:solidFill>
                  <a:schemeClr val="tx1"/>
                </a:solidFill>
                <a:latin typeface="Arial" panose="020B0604020202020204" pitchFamily="34" charset="0"/>
              </a:defRPr>
            </a:lvl5pPr>
            <a:lvl6pPr marL="2514600" indent="-228600" defTabSz="958850" eaLnBrk="0" fontAlgn="base" hangingPunct="0">
              <a:spcBef>
                <a:spcPct val="0"/>
              </a:spcBef>
              <a:spcAft>
                <a:spcPct val="0"/>
              </a:spcAft>
              <a:defRPr>
                <a:solidFill>
                  <a:schemeClr val="tx1"/>
                </a:solidFill>
                <a:latin typeface="Arial" panose="020B0604020202020204" pitchFamily="34" charset="0"/>
              </a:defRPr>
            </a:lvl6pPr>
            <a:lvl7pPr marL="2971800" indent="-228600" defTabSz="958850" eaLnBrk="0" fontAlgn="base" hangingPunct="0">
              <a:spcBef>
                <a:spcPct val="0"/>
              </a:spcBef>
              <a:spcAft>
                <a:spcPct val="0"/>
              </a:spcAft>
              <a:defRPr>
                <a:solidFill>
                  <a:schemeClr val="tx1"/>
                </a:solidFill>
                <a:latin typeface="Arial" panose="020B0604020202020204" pitchFamily="34" charset="0"/>
              </a:defRPr>
            </a:lvl7pPr>
            <a:lvl8pPr marL="3429000" indent="-228600" defTabSz="958850" eaLnBrk="0" fontAlgn="base" hangingPunct="0">
              <a:spcBef>
                <a:spcPct val="0"/>
              </a:spcBef>
              <a:spcAft>
                <a:spcPct val="0"/>
              </a:spcAft>
              <a:defRPr>
                <a:solidFill>
                  <a:schemeClr val="tx1"/>
                </a:solidFill>
                <a:latin typeface="Arial" panose="020B0604020202020204" pitchFamily="34" charset="0"/>
              </a:defRPr>
            </a:lvl8pPr>
            <a:lvl9pPr marL="3886200" indent="-228600" defTabSz="958850" eaLnBrk="0" fontAlgn="base" hangingPunct="0">
              <a:spcBef>
                <a:spcPct val="0"/>
              </a:spcBef>
              <a:spcAft>
                <a:spcPct val="0"/>
              </a:spcAft>
              <a:defRPr>
                <a:solidFill>
                  <a:schemeClr val="tx1"/>
                </a:solidFill>
                <a:latin typeface="Arial" panose="020B0604020202020204" pitchFamily="34" charset="0"/>
              </a:defRPr>
            </a:lvl9pPr>
          </a:lstStyle>
          <a:p>
            <a:fld id="{1C7190B1-FE85-4755-8E26-AE93D1D1999D}" type="slidenum">
              <a:rPr lang="is-IS" altLang="is-IS" smtClean="0"/>
              <a:pPr/>
              <a:t>2</a:t>
            </a:fld>
            <a:endParaRPr lang="is-IS" altLang="is-IS" smtClean="0"/>
          </a:p>
        </p:txBody>
      </p:sp>
    </p:spTree>
    <p:extLst>
      <p:ext uri="{BB962C8B-B14F-4D97-AF65-F5344CB8AC3E}">
        <p14:creationId xmlns:p14="http://schemas.microsoft.com/office/powerpoint/2010/main" val="3914025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ChangeArrowheads="1" noTextEdit="1"/>
          </p:cNvSpPr>
          <p:nvPr>
            <p:ph type="sldImg"/>
          </p:nvPr>
        </p:nvSpPr>
        <p:spPr>
          <a:ln/>
        </p:spPr>
      </p:sp>
      <p:sp>
        <p:nvSpPr>
          <p:cNvPr id="27651"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27652"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850">
              <a:defRPr>
                <a:solidFill>
                  <a:schemeClr val="tx1"/>
                </a:solidFill>
                <a:latin typeface="Arial" panose="020B0604020202020204" pitchFamily="34" charset="0"/>
              </a:defRPr>
            </a:lvl1pPr>
            <a:lvl2pPr marL="742950" indent="-285750" defTabSz="958850">
              <a:defRPr>
                <a:solidFill>
                  <a:schemeClr val="tx1"/>
                </a:solidFill>
                <a:latin typeface="Arial" panose="020B0604020202020204" pitchFamily="34" charset="0"/>
              </a:defRPr>
            </a:lvl2pPr>
            <a:lvl3pPr marL="1143000" indent="-228600" defTabSz="958850">
              <a:defRPr>
                <a:solidFill>
                  <a:schemeClr val="tx1"/>
                </a:solidFill>
                <a:latin typeface="Arial" panose="020B0604020202020204" pitchFamily="34" charset="0"/>
              </a:defRPr>
            </a:lvl3pPr>
            <a:lvl4pPr marL="1600200" indent="-228600" defTabSz="958850">
              <a:defRPr>
                <a:solidFill>
                  <a:schemeClr val="tx1"/>
                </a:solidFill>
                <a:latin typeface="Arial" panose="020B0604020202020204" pitchFamily="34" charset="0"/>
              </a:defRPr>
            </a:lvl4pPr>
            <a:lvl5pPr marL="2057400" indent="-228600" defTabSz="958850">
              <a:defRPr>
                <a:solidFill>
                  <a:schemeClr val="tx1"/>
                </a:solidFill>
                <a:latin typeface="Arial" panose="020B0604020202020204" pitchFamily="34" charset="0"/>
              </a:defRPr>
            </a:lvl5pPr>
            <a:lvl6pPr marL="2514600" indent="-228600" defTabSz="958850" eaLnBrk="0" fontAlgn="base" hangingPunct="0">
              <a:spcBef>
                <a:spcPct val="0"/>
              </a:spcBef>
              <a:spcAft>
                <a:spcPct val="0"/>
              </a:spcAft>
              <a:defRPr>
                <a:solidFill>
                  <a:schemeClr val="tx1"/>
                </a:solidFill>
                <a:latin typeface="Arial" panose="020B0604020202020204" pitchFamily="34" charset="0"/>
              </a:defRPr>
            </a:lvl6pPr>
            <a:lvl7pPr marL="2971800" indent="-228600" defTabSz="958850" eaLnBrk="0" fontAlgn="base" hangingPunct="0">
              <a:spcBef>
                <a:spcPct val="0"/>
              </a:spcBef>
              <a:spcAft>
                <a:spcPct val="0"/>
              </a:spcAft>
              <a:defRPr>
                <a:solidFill>
                  <a:schemeClr val="tx1"/>
                </a:solidFill>
                <a:latin typeface="Arial" panose="020B0604020202020204" pitchFamily="34" charset="0"/>
              </a:defRPr>
            </a:lvl7pPr>
            <a:lvl8pPr marL="3429000" indent="-228600" defTabSz="958850" eaLnBrk="0" fontAlgn="base" hangingPunct="0">
              <a:spcBef>
                <a:spcPct val="0"/>
              </a:spcBef>
              <a:spcAft>
                <a:spcPct val="0"/>
              </a:spcAft>
              <a:defRPr>
                <a:solidFill>
                  <a:schemeClr val="tx1"/>
                </a:solidFill>
                <a:latin typeface="Arial" panose="020B0604020202020204" pitchFamily="34" charset="0"/>
              </a:defRPr>
            </a:lvl8pPr>
            <a:lvl9pPr marL="3886200" indent="-228600" defTabSz="958850" eaLnBrk="0" fontAlgn="base" hangingPunct="0">
              <a:spcBef>
                <a:spcPct val="0"/>
              </a:spcBef>
              <a:spcAft>
                <a:spcPct val="0"/>
              </a:spcAft>
              <a:defRPr>
                <a:solidFill>
                  <a:schemeClr val="tx1"/>
                </a:solidFill>
                <a:latin typeface="Arial" panose="020B0604020202020204" pitchFamily="34" charset="0"/>
              </a:defRPr>
            </a:lvl9pPr>
          </a:lstStyle>
          <a:p>
            <a:fld id="{4B264939-9610-4A42-8F5B-E3E31BAA2AC1}" type="slidenum">
              <a:rPr lang="is-IS" altLang="is-IS" smtClean="0"/>
              <a:pPr/>
              <a:t>10</a:t>
            </a:fld>
            <a:endParaRPr lang="is-IS" altLang="is-IS" smtClean="0"/>
          </a:p>
        </p:txBody>
      </p:sp>
    </p:spTree>
    <p:extLst>
      <p:ext uri="{BB962C8B-B14F-4D97-AF65-F5344CB8AC3E}">
        <p14:creationId xmlns:p14="http://schemas.microsoft.com/office/powerpoint/2010/main" val="2869066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ChangeArrowheads="1" noTextEdit="1"/>
          </p:cNvSpPr>
          <p:nvPr>
            <p:ph type="sldImg"/>
          </p:nvPr>
        </p:nvSpPr>
        <p:spPr>
          <a:ln/>
        </p:spPr>
      </p:sp>
      <p:sp>
        <p:nvSpPr>
          <p:cNvPr id="29699"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29700"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850">
              <a:defRPr>
                <a:solidFill>
                  <a:schemeClr val="tx1"/>
                </a:solidFill>
                <a:latin typeface="Arial" panose="020B0604020202020204" pitchFamily="34" charset="0"/>
              </a:defRPr>
            </a:lvl1pPr>
            <a:lvl2pPr marL="742950" indent="-285750" defTabSz="958850">
              <a:defRPr>
                <a:solidFill>
                  <a:schemeClr val="tx1"/>
                </a:solidFill>
                <a:latin typeface="Arial" panose="020B0604020202020204" pitchFamily="34" charset="0"/>
              </a:defRPr>
            </a:lvl2pPr>
            <a:lvl3pPr marL="1143000" indent="-228600" defTabSz="958850">
              <a:defRPr>
                <a:solidFill>
                  <a:schemeClr val="tx1"/>
                </a:solidFill>
                <a:latin typeface="Arial" panose="020B0604020202020204" pitchFamily="34" charset="0"/>
              </a:defRPr>
            </a:lvl3pPr>
            <a:lvl4pPr marL="1600200" indent="-228600" defTabSz="958850">
              <a:defRPr>
                <a:solidFill>
                  <a:schemeClr val="tx1"/>
                </a:solidFill>
                <a:latin typeface="Arial" panose="020B0604020202020204" pitchFamily="34" charset="0"/>
              </a:defRPr>
            </a:lvl4pPr>
            <a:lvl5pPr marL="2057400" indent="-228600" defTabSz="958850">
              <a:defRPr>
                <a:solidFill>
                  <a:schemeClr val="tx1"/>
                </a:solidFill>
                <a:latin typeface="Arial" panose="020B0604020202020204" pitchFamily="34" charset="0"/>
              </a:defRPr>
            </a:lvl5pPr>
            <a:lvl6pPr marL="2514600" indent="-228600" defTabSz="958850" eaLnBrk="0" fontAlgn="base" hangingPunct="0">
              <a:spcBef>
                <a:spcPct val="0"/>
              </a:spcBef>
              <a:spcAft>
                <a:spcPct val="0"/>
              </a:spcAft>
              <a:defRPr>
                <a:solidFill>
                  <a:schemeClr val="tx1"/>
                </a:solidFill>
                <a:latin typeface="Arial" panose="020B0604020202020204" pitchFamily="34" charset="0"/>
              </a:defRPr>
            </a:lvl6pPr>
            <a:lvl7pPr marL="2971800" indent="-228600" defTabSz="958850" eaLnBrk="0" fontAlgn="base" hangingPunct="0">
              <a:spcBef>
                <a:spcPct val="0"/>
              </a:spcBef>
              <a:spcAft>
                <a:spcPct val="0"/>
              </a:spcAft>
              <a:defRPr>
                <a:solidFill>
                  <a:schemeClr val="tx1"/>
                </a:solidFill>
                <a:latin typeface="Arial" panose="020B0604020202020204" pitchFamily="34" charset="0"/>
              </a:defRPr>
            </a:lvl7pPr>
            <a:lvl8pPr marL="3429000" indent="-228600" defTabSz="958850" eaLnBrk="0" fontAlgn="base" hangingPunct="0">
              <a:spcBef>
                <a:spcPct val="0"/>
              </a:spcBef>
              <a:spcAft>
                <a:spcPct val="0"/>
              </a:spcAft>
              <a:defRPr>
                <a:solidFill>
                  <a:schemeClr val="tx1"/>
                </a:solidFill>
                <a:latin typeface="Arial" panose="020B0604020202020204" pitchFamily="34" charset="0"/>
              </a:defRPr>
            </a:lvl8pPr>
            <a:lvl9pPr marL="3886200" indent="-228600" defTabSz="958850" eaLnBrk="0" fontAlgn="base" hangingPunct="0">
              <a:spcBef>
                <a:spcPct val="0"/>
              </a:spcBef>
              <a:spcAft>
                <a:spcPct val="0"/>
              </a:spcAft>
              <a:defRPr>
                <a:solidFill>
                  <a:schemeClr val="tx1"/>
                </a:solidFill>
                <a:latin typeface="Arial" panose="020B0604020202020204" pitchFamily="34" charset="0"/>
              </a:defRPr>
            </a:lvl9pPr>
          </a:lstStyle>
          <a:p>
            <a:fld id="{E79D9451-16C8-434A-83A7-DA39CF555861}" type="slidenum">
              <a:rPr lang="is-IS" altLang="is-IS" smtClean="0"/>
              <a:pPr/>
              <a:t>11</a:t>
            </a:fld>
            <a:endParaRPr lang="is-IS" altLang="is-IS" smtClean="0"/>
          </a:p>
        </p:txBody>
      </p:sp>
    </p:spTree>
    <p:extLst>
      <p:ext uri="{BB962C8B-B14F-4D97-AF65-F5344CB8AC3E}">
        <p14:creationId xmlns:p14="http://schemas.microsoft.com/office/powerpoint/2010/main" val="1107046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a:ln/>
        </p:spPr>
      </p:sp>
      <p:sp>
        <p:nvSpPr>
          <p:cNvPr id="31747"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31748"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8850">
              <a:defRPr>
                <a:solidFill>
                  <a:schemeClr val="tx1"/>
                </a:solidFill>
                <a:latin typeface="Arial" panose="020B0604020202020204" pitchFamily="34" charset="0"/>
              </a:defRPr>
            </a:lvl1pPr>
            <a:lvl2pPr marL="742950" indent="-285750" defTabSz="958850">
              <a:defRPr>
                <a:solidFill>
                  <a:schemeClr val="tx1"/>
                </a:solidFill>
                <a:latin typeface="Arial" panose="020B0604020202020204" pitchFamily="34" charset="0"/>
              </a:defRPr>
            </a:lvl2pPr>
            <a:lvl3pPr marL="1143000" indent="-228600" defTabSz="958850">
              <a:defRPr>
                <a:solidFill>
                  <a:schemeClr val="tx1"/>
                </a:solidFill>
                <a:latin typeface="Arial" panose="020B0604020202020204" pitchFamily="34" charset="0"/>
              </a:defRPr>
            </a:lvl3pPr>
            <a:lvl4pPr marL="1600200" indent="-228600" defTabSz="958850">
              <a:defRPr>
                <a:solidFill>
                  <a:schemeClr val="tx1"/>
                </a:solidFill>
                <a:latin typeface="Arial" panose="020B0604020202020204" pitchFamily="34" charset="0"/>
              </a:defRPr>
            </a:lvl4pPr>
            <a:lvl5pPr marL="2057400" indent="-228600" defTabSz="958850">
              <a:defRPr>
                <a:solidFill>
                  <a:schemeClr val="tx1"/>
                </a:solidFill>
                <a:latin typeface="Arial" panose="020B0604020202020204" pitchFamily="34" charset="0"/>
              </a:defRPr>
            </a:lvl5pPr>
            <a:lvl6pPr marL="2514600" indent="-228600" defTabSz="958850" eaLnBrk="0" fontAlgn="base" hangingPunct="0">
              <a:spcBef>
                <a:spcPct val="0"/>
              </a:spcBef>
              <a:spcAft>
                <a:spcPct val="0"/>
              </a:spcAft>
              <a:defRPr>
                <a:solidFill>
                  <a:schemeClr val="tx1"/>
                </a:solidFill>
                <a:latin typeface="Arial" panose="020B0604020202020204" pitchFamily="34" charset="0"/>
              </a:defRPr>
            </a:lvl6pPr>
            <a:lvl7pPr marL="2971800" indent="-228600" defTabSz="958850" eaLnBrk="0" fontAlgn="base" hangingPunct="0">
              <a:spcBef>
                <a:spcPct val="0"/>
              </a:spcBef>
              <a:spcAft>
                <a:spcPct val="0"/>
              </a:spcAft>
              <a:defRPr>
                <a:solidFill>
                  <a:schemeClr val="tx1"/>
                </a:solidFill>
                <a:latin typeface="Arial" panose="020B0604020202020204" pitchFamily="34" charset="0"/>
              </a:defRPr>
            </a:lvl7pPr>
            <a:lvl8pPr marL="3429000" indent="-228600" defTabSz="958850" eaLnBrk="0" fontAlgn="base" hangingPunct="0">
              <a:spcBef>
                <a:spcPct val="0"/>
              </a:spcBef>
              <a:spcAft>
                <a:spcPct val="0"/>
              </a:spcAft>
              <a:defRPr>
                <a:solidFill>
                  <a:schemeClr val="tx1"/>
                </a:solidFill>
                <a:latin typeface="Arial" panose="020B0604020202020204" pitchFamily="34" charset="0"/>
              </a:defRPr>
            </a:lvl8pPr>
            <a:lvl9pPr marL="3886200" indent="-228600" defTabSz="958850" eaLnBrk="0" fontAlgn="base" hangingPunct="0">
              <a:spcBef>
                <a:spcPct val="0"/>
              </a:spcBef>
              <a:spcAft>
                <a:spcPct val="0"/>
              </a:spcAft>
              <a:defRPr>
                <a:solidFill>
                  <a:schemeClr val="tx1"/>
                </a:solidFill>
                <a:latin typeface="Arial" panose="020B0604020202020204" pitchFamily="34" charset="0"/>
              </a:defRPr>
            </a:lvl9pPr>
          </a:lstStyle>
          <a:p>
            <a:fld id="{C1478F7A-4C0C-49CE-ABAC-63B0F782553E}" type="slidenum">
              <a:rPr lang="is-IS" altLang="is-IS" smtClean="0"/>
              <a:pPr/>
              <a:t>12</a:t>
            </a:fld>
            <a:endParaRPr lang="is-IS" altLang="is-IS" smtClean="0"/>
          </a:p>
        </p:txBody>
      </p:sp>
    </p:spTree>
    <p:extLst>
      <p:ext uri="{BB962C8B-B14F-4D97-AF65-F5344CB8AC3E}">
        <p14:creationId xmlns:p14="http://schemas.microsoft.com/office/powerpoint/2010/main" val="2402095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s-I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s-IS"/>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4171B837-617C-4857-AF57-4F6AD5E50D53}"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FFB0E4E6-336F-4443-B9CC-DCEB2CF5BF82}" type="slidenum">
              <a:rPr lang="is-IS" altLang="is-IS"/>
              <a:pPr>
                <a:defRPr/>
              </a:pPr>
              <a:t>‹#›</a:t>
            </a:fld>
            <a:endParaRPr lang="is-IS" altLang="is-IS"/>
          </a:p>
        </p:txBody>
      </p:sp>
    </p:spTree>
    <p:extLst>
      <p:ext uri="{BB962C8B-B14F-4D97-AF65-F5344CB8AC3E}">
        <p14:creationId xmlns:p14="http://schemas.microsoft.com/office/powerpoint/2010/main" val="3666789171"/>
      </p:ext>
    </p:extLst>
  </p:cSld>
  <p:clrMapOvr>
    <a:masterClrMapping/>
  </p:clrMapOvr>
  <p:transition spd="slow">
    <p:circle/>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s-I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C66151CB-DFE8-40ED-AD8C-062920FA6ABA}"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B61ECC29-3CA4-4DB9-84B5-1DFE2AC408CD}" type="slidenum">
              <a:rPr lang="is-IS" altLang="is-IS"/>
              <a:pPr>
                <a:defRPr/>
              </a:pPr>
              <a:t>‹#›</a:t>
            </a:fld>
            <a:endParaRPr lang="is-IS" altLang="is-IS"/>
          </a:p>
        </p:txBody>
      </p:sp>
    </p:spTree>
    <p:extLst>
      <p:ext uri="{BB962C8B-B14F-4D97-AF65-F5344CB8AC3E}">
        <p14:creationId xmlns:p14="http://schemas.microsoft.com/office/powerpoint/2010/main" val="976465052"/>
      </p:ext>
    </p:extLst>
  </p:cSld>
  <p:clrMapOvr>
    <a:masterClrMapping/>
  </p:clrMapOvr>
  <p:transition spd="slow">
    <p:circle/>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s-I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2BAFA8AD-0B35-471B-A1AE-309C8D5FC33D}"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FF6924E4-BB29-40F0-AFC6-E4D12C227690}" type="slidenum">
              <a:rPr lang="is-IS" altLang="is-IS"/>
              <a:pPr>
                <a:defRPr/>
              </a:pPr>
              <a:t>‹#›</a:t>
            </a:fld>
            <a:endParaRPr lang="is-IS" altLang="is-IS"/>
          </a:p>
        </p:txBody>
      </p:sp>
    </p:spTree>
    <p:extLst>
      <p:ext uri="{BB962C8B-B14F-4D97-AF65-F5344CB8AC3E}">
        <p14:creationId xmlns:p14="http://schemas.microsoft.com/office/powerpoint/2010/main" val="890256277"/>
      </p:ext>
    </p:extLst>
  </p:cSld>
  <p:clrMapOvr>
    <a:masterClrMapping/>
  </p:clrMapOvr>
  <p:transition spd="slow">
    <p:circle/>
    <p:sndAc>
      <p:stSnd>
        <p:snd r:embed="rId1"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10">
            <a:extLst>
              <a:ext uri="{FF2B5EF4-FFF2-40B4-BE49-F238E27FC236}"/>
            </a:extLst>
          </p:cNvPr>
          <p:cNvCxnSpPr/>
          <p:nvPr/>
        </p:nvCxnSpPr>
        <p:spPr>
          <a:xfrm>
            <a:off x="2395538" y="3529013"/>
            <a:ext cx="56197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ctrTitle"/>
          </p:nvPr>
        </p:nvSpPr>
        <p:spPr>
          <a:xfrm>
            <a:off x="2396319" y="802299"/>
            <a:ext cx="5618515" cy="2541431"/>
          </a:xfrm>
        </p:spPr>
        <p:txBody>
          <a:bodyPr bIns="0" anchor="b"/>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8A2EAC06-05DC-448F-9E57-CF4387240459}"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a:xfrm>
            <a:off x="2395538" y="328613"/>
            <a:ext cx="3087687" cy="309562"/>
          </a:xfrm>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a:xfrm>
            <a:off x="1435100" y="798513"/>
            <a:ext cx="801688" cy="504825"/>
          </a:xfrm>
        </p:spPr>
        <p:txBody>
          <a:bodyPr/>
          <a:lstStyle>
            <a:lvl1pPr>
              <a:defRPr/>
            </a:lvl1pPr>
          </a:lstStyle>
          <a:p>
            <a:pPr>
              <a:defRPr/>
            </a:pPr>
            <a:fld id="{3DF34C7D-F4AB-4C0E-8735-A0BC11560A69}" type="slidenum">
              <a:rPr lang="is-IS" altLang="is-IS"/>
              <a:pPr>
                <a:defRPr/>
              </a:pPr>
              <a:t>‹#›</a:t>
            </a:fld>
            <a:endParaRPr lang="is-IS" altLang="is-IS"/>
          </a:p>
        </p:txBody>
      </p:sp>
    </p:spTree>
    <p:extLst>
      <p:ext uri="{BB962C8B-B14F-4D97-AF65-F5344CB8AC3E}">
        <p14:creationId xmlns:p14="http://schemas.microsoft.com/office/powerpoint/2010/main" val="618817670"/>
      </p:ext>
    </p:extLst>
  </p:cSld>
  <p:clrMapOvr>
    <a:masterClrMapping/>
  </p:clrMapOvr>
  <p:transition spd="slow">
    <p:circle/>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10">
            <a:extLst>
              <a:ext uri="{FF2B5EF4-FFF2-40B4-BE49-F238E27FC236}"/>
            </a:extLst>
          </p:cNvPr>
          <p:cNvCxnSpPr/>
          <p:nvPr/>
        </p:nvCxnSpPr>
        <p:spPr>
          <a:xfrm>
            <a:off x="1443038" y="1847850"/>
            <a:ext cx="6572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E6C44641-407D-49AD-B44C-29E11258FA79}"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99F07E4D-6D82-4DAA-B2D4-8B839A5EEC50}" type="slidenum">
              <a:rPr lang="is-IS" altLang="is-IS"/>
              <a:pPr>
                <a:defRPr/>
              </a:pPr>
              <a:t>‹#›</a:t>
            </a:fld>
            <a:endParaRPr lang="is-IS" altLang="is-IS"/>
          </a:p>
        </p:txBody>
      </p:sp>
    </p:spTree>
    <p:extLst>
      <p:ext uri="{BB962C8B-B14F-4D97-AF65-F5344CB8AC3E}">
        <p14:creationId xmlns:p14="http://schemas.microsoft.com/office/powerpoint/2010/main" val="4239101674"/>
      </p:ext>
    </p:extLst>
  </p:cSld>
  <p:clrMapOvr>
    <a:masterClrMapping/>
  </p:clrMapOvr>
  <p:transition spd="slow">
    <p:circle/>
    <p:sndAc>
      <p:stSnd>
        <p:snd r:embed="rId1"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10">
            <a:extLst>
              <a:ext uri="{FF2B5EF4-FFF2-40B4-BE49-F238E27FC236}"/>
            </a:extLst>
          </p:cNvPr>
          <p:cNvCxnSpPr/>
          <p:nvPr/>
        </p:nvCxnSpPr>
        <p:spPr>
          <a:xfrm>
            <a:off x="1443038" y="3805238"/>
            <a:ext cx="561816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1756130"/>
            <a:ext cx="5617002" cy="1887950"/>
          </a:xfrm>
        </p:spPr>
        <p:txBody>
          <a:bodyPr anchor="b"/>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8A113F56-A505-4907-B282-22BC33B558FC}"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85122B89-EAF7-4343-879D-A72ABC0B7C8F}" type="slidenum">
              <a:rPr lang="is-IS" altLang="is-IS"/>
              <a:pPr>
                <a:defRPr/>
              </a:pPr>
              <a:t>‹#›</a:t>
            </a:fld>
            <a:endParaRPr lang="is-IS" altLang="is-IS"/>
          </a:p>
        </p:txBody>
      </p:sp>
    </p:spTree>
    <p:extLst>
      <p:ext uri="{BB962C8B-B14F-4D97-AF65-F5344CB8AC3E}">
        <p14:creationId xmlns:p14="http://schemas.microsoft.com/office/powerpoint/2010/main" val="2117653433"/>
      </p:ext>
    </p:extLst>
  </p:cSld>
  <p:clrMapOvr>
    <a:masterClrMapping/>
  </p:clrMapOvr>
  <p:transition spd="slow">
    <p:circle/>
    <p:sndAc>
      <p:stSnd>
        <p:snd r:embed="rId1"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10">
            <a:extLst>
              <a:ext uri="{FF2B5EF4-FFF2-40B4-BE49-F238E27FC236}"/>
            </a:extLst>
          </p:cNvPr>
          <p:cNvCxnSpPr/>
          <p:nvPr/>
        </p:nvCxnSpPr>
        <p:spPr>
          <a:xfrm>
            <a:off x="1443038" y="1847850"/>
            <a:ext cx="6572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a:extLst>
              <a:ext uri="{FF2B5EF4-FFF2-40B4-BE49-F238E27FC236}"/>
            </a:extLst>
          </p:cNvPr>
          <p:cNvSpPr>
            <a:spLocks noGrp="1"/>
          </p:cNvSpPr>
          <p:nvPr>
            <p:ph type="dt" sz="half" idx="10"/>
          </p:nvPr>
        </p:nvSpPr>
        <p:spPr/>
        <p:txBody>
          <a:bodyPr/>
          <a:lstStyle>
            <a:lvl1pPr>
              <a:defRPr/>
            </a:lvl1pPr>
          </a:lstStyle>
          <a:p>
            <a:pPr>
              <a:defRPr/>
            </a:pPr>
            <a:fld id="{B10B8B32-F7FC-46B6-8578-B4733A6F58D0}" type="datetimeFigureOut">
              <a:rPr lang="is-IS"/>
              <a:pPr>
                <a:defRPr/>
              </a:pPr>
              <a:t>18.5.2018</a:t>
            </a:fld>
            <a:endParaRPr lang="is-IS"/>
          </a:p>
        </p:txBody>
      </p:sp>
      <p:sp>
        <p:nvSpPr>
          <p:cNvPr id="7" name="Footer Placeholder 5">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8" name="Slide Number Placeholder 6">
            <a:extLst>
              <a:ext uri="{FF2B5EF4-FFF2-40B4-BE49-F238E27FC236}"/>
            </a:extLst>
          </p:cNvPr>
          <p:cNvSpPr>
            <a:spLocks noGrp="1"/>
          </p:cNvSpPr>
          <p:nvPr>
            <p:ph type="sldNum" sz="quarter" idx="12"/>
          </p:nvPr>
        </p:nvSpPr>
        <p:spPr/>
        <p:txBody>
          <a:bodyPr/>
          <a:lstStyle>
            <a:lvl1pPr>
              <a:defRPr/>
            </a:lvl1pPr>
          </a:lstStyle>
          <a:p>
            <a:pPr>
              <a:defRPr/>
            </a:pPr>
            <a:fld id="{8CE5C6C0-25C5-4BED-95E9-9DCF7C883F41}" type="slidenum">
              <a:rPr lang="is-IS" altLang="is-IS"/>
              <a:pPr>
                <a:defRPr/>
              </a:pPr>
              <a:t>‹#›</a:t>
            </a:fld>
            <a:endParaRPr lang="is-IS" altLang="is-IS"/>
          </a:p>
        </p:txBody>
      </p:sp>
    </p:spTree>
    <p:extLst>
      <p:ext uri="{BB962C8B-B14F-4D97-AF65-F5344CB8AC3E}">
        <p14:creationId xmlns:p14="http://schemas.microsoft.com/office/powerpoint/2010/main" val="293782660"/>
      </p:ext>
    </p:extLst>
  </p:cSld>
  <p:clrMapOvr>
    <a:masterClrMapping/>
  </p:clrMapOvr>
  <p:transition spd="slow">
    <p:circle/>
    <p:sndAc>
      <p:stSnd>
        <p:snd r:embed="rId1"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10">
            <a:extLst>
              <a:ext uri="{FF2B5EF4-FFF2-40B4-BE49-F238E27FC236}"/>
            </a:extLst>
          </p:cNvPr>
          <p:cNvCxnSpPr/>
          <p:nvPr/>
        </p:nvCxnSpPr>
        <p:spPr>
          <a:xfrm>
            <a:off x="1443038" y="1847850"/>
            <a:ext cx="6572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a:extLst>
              <a:ext uri="{FF2B5EF4-FFF2-40B4-BE49-F238E27FC236}"/>
            </a:extLst>
          </p:cNvPr>
          <p:cNvSpPr>
            <a:spLocks noGrp="1"/>
          </p:cNvSpPr>
          <p:nvPr>
            <p:ph type="dt" sz="half" idx="10"/>
          </p:nvPr>
        </p:nvSpPr>
        <p:spPr/>
        <p:txBody>
          <a:bodyPr/>
          <a:lstStyle>
            <a:lvl1pPr>
              <a:defRPr/>
            </a:lvl1pPr>
          </a:lstStyle>
          <a:p>
            <a:pPr>
              <a:defRPr/>
            </a:pPr>
            <a:fld id="{A35F0390-1783-491E-BC32-DE53B53B37BB}" type="datetimeFigureOut">
              <a:rPr lang="is-IS"/>
              <a:pPr>
                <a:defRPr/>
              </a:pPr>
              <a:t>18.5.2018</a:t>
            </a:fld>
            <a:endParaRPr lang="is-IS"/>
          </a:p>
        </p:txBody>
      </p:sp>
      <p:sp>
        <p:nvSpPr>
          <p:cNvPr id="9" name="Footer Placeholder 7">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10" name="Slide Number Placeholder 8">
            <a:extLst>
              <a:ext uri="{FF2B5EF4-FFF2-40B4-BE49-F238E27FC236}"/>
            </a:extLst>
          </p:cNvPr>
          <p:cNvSpPr>
            <a:spLocks noGrp="1"/>
          </p:cNvSpPr>
          <p:nvPr>
            <p:ph type="sldNum" sz="quarter" idx="12"/>
          </p:nvPr>
        </p:nvSpPr>
        <p:spPr/>
        <p:txBody>
          <a:bodyPr/>
          <a:lstStyle>
            <a:lvl1pPr>
              <a:defRPr/>
            </a:lvl1pPr>
          </a:lstStyle>
          <a:p>
            <a:pPr>
              <a:defRPr/>
            </a:pPr>
            <a:fld id="{0220A438-D8EC-4054-9421-9A778D288D9F}" type="slidenum">
              <a:rPr lang="is-IS" altLang="is-IS"/>
              <a:pPr>
                <a:defRPr/>
              </a:pPr>
              <a:t>‹#›</a:t>
            </a:fld>
            <a:endParaRPr lang="is-IS" altLang="is-IS"/>
          </a:p>
        </p:txBody>
      </p:sp>
    </p:spTree>
    <p:extLst>
      <p:ext uri="{BB962C8B-B14F-4D97-AF65-F5344CB8AC3E}">
        <p14:creationId xmlns:p14="http://schemas.microsoft.com/office/powerpoint/2010/main" val="2771828239"/>
      </p:ext>
    </p:extLst>
  </p:cSld>
  <p:clrMapOvr>
    <a:masterClrMapping/>
  </p:clrMapOvr>
  <p:transition spd="slow">
    <p:circle/>
    <p:sndAc>
      <p:stSnd>
        <p:snd r:embed="rId1"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10">
            <a:extLst>
              <a:ext uri="{FF2B5EF4-FFF2-40B4-BE49-F238E27FC236}"/>
            </a:extLst>
          </p:cNvPr>
          <p:cNvCxnSpPr/>
          <p:nvPr/>
        </p:nvCxnSpPr>
        <p:spPr>
          <a:xfrm>
            <a:off x="1443038" y="1847850"/>
            <a:ext cx="6572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2">
            <a:extLst>
              <a:ext uri="{FF2B5EF4-FFF2-40B4-BE49-F238E27FC236}"/>
            </a:extLst>
          </p:cNvPr>
          <p:cNvSpPr>
            <a:spLocks noGrp="1"/>
          </p:cNvSpPr>
          <p:nvPr>
            <p:ph type="dt" sz="half" idx="10"/>
          </p:nvPr>
        </p:nvSpPr>
        <p:spPr/>
        <p:txBody>
          <a:bodyPr/>
          <a:lstStyle>
            <a:lvl1pPr>
              <a:defRPr/>
            </a:lvl1pPr>
          </a:lstStyle>
          <a:p>
            <a:pPr>
              <a:defRPr/>
            </a:pPr>
            <a:fld id="{8E526080-C8D5-4123-8DF6-C0E5A2899CB8}" type="datetimeFigureOut">
              <a:rPr lang="is-IS"/>
              <a:pPr>
                <a:defRPr/>
              </a:pPr>
              <a:t>18.5.2018</a:t>
            </a:fld>
            <a:endParaRPr lang="is-IS"/>
          </a:p>
        </p:txBody>
      </p:sp>
      <p:sp>
        <p:nvSpPr>
          <p:cNvPr id="5" name="Footer Placeholder 3">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4">
            <a:extLst>
              <a:ext uri="{FF2B5EF4-FFF2-40B4-BE49-F238E27FC236}"/>
            </a:extLst>
          </p:cNvPr>
          <p:cNvSpPr>
            <a:spLocks noGrp="1"/>
          </p:cNvSpPr>
          <p:nvPr>
            <p:ph type="sldNum" sz="quarter" idx="12"/>
          </p:nvPr>
        </p:nvSpPr>
        <p:spPr/>
        <p:txBody>
          <a:bodyPr/>
          <a:lstStyle>
            <a:lvl1pPr>
              <a:defRPr/>
            </a:lvl1pPr>
          </a:lstStyle>
          <a:p>
            <a:pPr>
              <a:defRPr/>
            </a:pPr>
            <a:fld id="{2E821A3F-A718-4387-AEAE-6A80230BCC36}" type="slidenum">
              <a:rPr lang="is-IS" altLang="is-IS"/>
              <a:pPr>
                <a:defRPr/>
              </a:pPr>
              <a:t>‹#›</a:t>
            </a:fld>
            <a:endParaRPr lang="is-IS" altLang="is-IS"/>
          </a:p>
        </p:txBody>
      </p:sp>
    </p:spTree>
    <p:extLst>
      <p:ext uri="{BB962C8B-B14F-4D97-AF65-F5344CB8AC3E}">
        <p14:creationId xmlns:p14="http://schemas.microsoft.com/office/powerpoint/2010/main" val="1132753542"/>
      </p:ext>
    </p:extLst>
  </p:cSld>
  <p:clrMapOvr>
    <a:masterClrMapping/>
  </p:clrMapOvr>
  <p:transition spd="slow">
    <p:circle/>
    <p:sndAc>
      <p:stSnd>
        <p:snd r:embed="rId1"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extLst>
          </p:cNvPr>
          <p:cNvSpPr>
            <a:spLocks noGrp="1"/>
          </p:cNvSpPr>
          <p:nvPr>
            <p:ph type="dt" sz="half" idx="10"/>
          </p:nvPr>
        </p:nvSpPr>
        <p:spPr/>
        <p:txBody>
          <a:bodyPr/>
          <a:lstStyle>
            <a:lvl1pPr>
              <a:defRPr/>
            </a:lvl1pPr>
          </a:lstStyle>
          <a:p>
            <a:pPr>
              <a:defRPr/>
            </a:pPr>
            <a:fld id="{27C0CE9B-871B-4E85-A813-6996A64572AF}" type="datetimeFigureOut">
              <a:rPr lang="is-IS"/>
              <a:pPr>
                <a:defRPr/>
              </a:pPr>
              <a:t>18.5.2018</a:t>
            </a:fld>
            <a:endParaRPr lang="is-IS"/>
          </a:p>
        </p:txBody>
      </p:sp>
      <p:sp>
        <p:nvSpPr>
          <p:cNvPr id="3"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4" name="Slide Number Placeholder 5">
            <a:extLst>
              <a:ext uri="{FF2B5EF4-FFF2-40B4-BE49-F238E27FC236}"/>
            </a:extLst>
          </p:cNvPr>
          <p:cNvSpPr>
            <a:spLocks noGrp="1"/>
          </p:cNvSpPr>
          <p:nvPr>
            <p:ph type="sldNum" sz="quarter" idx="12"/>
          </p:nvPr>
        </p:nvSpPr>
        <p:spPr/>
        <p:txBody>
          <a:bodyPr/>
          <a:lstStyle>
            <a:lvl1pPr>
              <a:defRPr/>
            </a:lvl1pPr>
          </a:lstStyle>
          <a:p>
            <a:pPr>
              <a:defRPr/>
            </a:pPr>
            <a:fld id="{6EE32CAD-9DDA-4479-92E5-20E63DCD4228}" type="slidenum">
              <a:rPr lang="is-IS" altLang="is-IS"/>
              <a:pPr>
                <a:defRPr/>
              </a:pPr>
              <a:t>‹#›</a:t>
            </a:fld>
            <a:endParaRPr lang="is-IS" altLang="is-IS"/>
          </a:p>
        </p:txBody>
      </p:sp>
    </p:spTree>
    <p:extLst>
      <p:ext uri="{BB962C8B-B14F-4D97-AF65-F5344CB8AC3E}">
        <p14:creationId xmlns:p14="http://schemas.microsoft.com/office/powerpoint/2010/main" val="233696510"/>
      </p:ext>
    </p:extLst>
  </p:cSld>
  <p:clrMapOvr>
    <a:masterClrMapping/>
  </p:clrMapOvr>
  <p:transition spd="slow">
    <p:circle/>
    <p:sndAc>
      <p:stSnd>
        <p:snd r:embed="rId1"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10">
            <a:extLst>
              <a:ext uri="{FF2B5EF4-FFF2-40B4-BE49-F238E27FC236}"/>
            </a:extLst>
          </p:cNvPr>
          <p:cNvCxnSpPr/>
          <p:nvPr/>
        </p:nvCxnSpPr>
        <p:spPr>
          <a:xfrm>
            <a:off x="1441450" y="3205163"/>
            <a:ext cx="242411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39042" y="798973"/>
            <a:ext cx="2425950" cy="2247117"/>
          </a:xfrm>
        </p:spPr>
        <p:txBody>
          <a:bodyPr anchor="b"/>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6" name="Date Placeholder 4">
            <a:extLst>
              <a:ext uri="{FF2B5EF4-FFF2-40B4-BE49-F238E27FC236}"/>
            </a:extLst>
          </p:cNvPr>
          <p:cNvSpPr>
            <a:spLocks noGrp="1"/>
          </p:cNvSpPr>
          <p:nvPr>
            <p:ph type="dt" sz="half" idx="10"/>
          </p:nvPr>
        </p:nvSpPr>
        <p:spPr/>
        <p:txBody>
          <a:bodyPr/>
          <a:lstStyle>
            <a:lvl1pPr>
              <a:defRPr/>
            </a:lvl1pPr>
          </a:lstStyle>
          <a:p>
            <a:pPr>
              <a:defRPr/>
            </a:pPr>
            <a:fld id="{C0FA69CA-5A22-4A9A-A77F-3F2312BA7185}" type="datetimeFigureOut">
              <a:rPr lang="is-IS"/>
              <a:pPr>
                <a:defRPr/>
              </a:pPr>
              <a:t>18.5.2018</a:t>
            </a:fld>
            <a:endParaRPr lang="is-IS"/>
          </a:p>
        </p:txBody>
      </p:sp>
      <p:sp>
        <p:nvSpPr>
          <p:cNvPr id="7" name="Footer Placeholder 5">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8" name="Slide Number Placeholder 6">
            <a:extLst>
              <a:ext uri="{FF2B5EF4-FFF2-40B4-BE49-F238E27FC236}"/>
            </a:extLst>
          </p:cNvPr>
          <p:cNvSpPr>
            <a:spLocks noGrp="1"/>
          </p:cNvSpPr>
          <p:nvPr>
            <p:ph type="sldNum" sz="quarter" idx="12"/>
          </p:nvPr>
        </p:nvSpPr>
        <p:spPr/>
        <p:txBody>
          <a:bodyPr/>
          <a:lstStyle>
            <a:lvl1pPr>
              <a:defRPr/>
            </a:lvl1pPr>
          </a:lstStyle>
          <a:p>
            <a:pPr>
              <a:defRPr/>
            </a:pPr>
            <a:fld id="{7BE1FF25-6A85-4F73-8E75-6B5FFB054D48}" type="slidenum">
              <a:rPr lang="is-IS" altLang="is-IS"/>
              <a:pPr>
                <a:defRPr/>
              </a:pPr>
              <a:t>‹#›</a:t>
            </a:fld>
            <a:endParaRPr lang="is-IS" altLang="is-IS"/>
          </a:p>
        </p:txBody>
      </p:sp>
    </p:spTree>
    <p:extLst>
      <p:ext uri="{BB962C8B-B14F-4D97-AF65-F5344CB8AC3E}">
        <p14:creationId xmlns:p14="http://schemas.microsoft.com/office/powerpoint/2010/main" val="784795509"/>
      </p:ext>
    </p:extLst>
  </p:cSld>
  <p:clrMapOvr>
    <a:masterClrMapping/>
  </p:clrMapOvr>
  <p:transition spd="slow">
    <p:circle/>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s-I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7A279867-8F0B-40B7-9D59-06F57960777E}"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7C54F5A9-46E9-44C1-BACF-D7789DEDC7C7}" type="slidenum">
              <a:rPr lang="is-IS" altLang="is-IS"/>
              <a:pPr>
                <a:defRPr/>
              </a:pPr>
              <a:t>‹#›</a:t>
            </a:fld>
            <a:endParaRPr lang="is-IS" altLang="is-IS"/>
          </a:p>
        </p:txBody>
      </p:sp>
    </p:spTree>
    <p:extLst>
      <p:ext uri="{BB962C8B-B14F-4D97-AF65-F5344CB8AC3E}">
        <p14:creationId xmlns:p14="http://schemas.microsoft.com/office/powerpoint/2010/main" val="370245476"/>
      </p:ext>
    </p:extLst>
  </p:cSld>
  <p:clrMapOvr>
    <a:masterClrMapping/>
  </p:clrMapOvr>
  <p:transition spd="slow">
    <p:circle/>
    <p:sndAc>
      <p:stSnd>
        <p:snd r:embed="rId1"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10"/>
          <p:cNvGrpSpPr>
            <a:grpSpLocks/>
          </p:cNvGrpSpPr>
          <p:nvPr/>
        </p:nvGrpSpPr>
        <p:grpSpPr bwMode="auto">
          <a:xfrm>
            <a:off x="4995863" y="482600"/>
            <a:ext cx="3511550" cy="5148263"/>
            <a:chOff x="6852919" y="583365"/>
            <a:chExt cx="4681849" cy="5181928"/>
          </a:xfrm>
        </p:grpSpPr>
        <p:sp>
          <p:nvSpPr>
            <p:cNvPr id="6" name="Rectangle 11">
              <a:extLst>
                <a:ext uri="{FF2B5EF4-FFF2-40B4-BE49-F238E27FC236}"/>
              </a:extLst>
            </p:cNvPr>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7" name="Rectangle 13">
              <a:extLst>
                <a:ext uri="{FF2B5EF4-FFF2-40B4-BE49-F238E27FC236}"/>
              </a:extLst>
            </p:cNvPr>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cxnSp>
        <p:nvCxnSpPr>
          <p:cNvPr id="8" name="Straight Connector 14">
            <a:extLst>
              <a:ext uri="{FF2B5EF4-FFF2-40B4-BE49-F238E27FC236}"/>
            </a:extLst>
          </p:cNvPr>
          <p:cNvCxnSpPr/>
          <p:nvPr/>
        </p:nvCxnSpPr>
        <p:spPr>
          <a:xfrm>
            <a:off x="1441450" y="3143250"/>
            <a:ext cx="324167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4148" y="1129513"/>
            <a:ext cx="3244935" cy="1830584"/>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rtlCol="0">
            <a:normAutofit/>
          </a:bodyPr>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9" name="Date Placeholder 4">
            <a:extLst>
              <a:ext uri="{FF2B5EF4-FFF2-40B4-BE49-F238E27FC236}"/>
            </a:extLst>
          </p:cNvPr>
          <p:cNvSpPr>
            <a:spLocks noGrp="1"/>
          </p:cNvSpPr>
          <p:nvPr>
            <p:ph type="dt" sz="half" idx="10"/>
          </p:nvPr>
        </p:nvSpPr>
        <p:spPr>
          <a:xfrm>
            <a:off x="1436688" y="5470525"/>
            <a:ext cx="3252787" cy="319088"/>
          </a:xfrm>
        </p:spPr>
        <p:txBody>
          <a:bodyPr/>
          <a:lstStyle>
            <a:lvl1pPr algn="l">
              <a:defRPr/>
            </a:lvl1pPr>
          </a:lstStyle>
          <a:p>
            <a:pPr>
              <a:defRPr/>
            </a:pPr>
            <a:fld id="{E26A2015-6FAA-4F53-A2D7-FABD3CFE473E}" type="datetimeFigureOut">
              <a:rPr lang="is-IS"/>
              <a:pPr>
                <a:defRPr/>
              </a:pPr>
              <a:t>18.5.2018</a:t>
            </a:fld>
            <a:endParaRPr lang="is-IS"/>
          </a:p>
        </p:txBody>
      </p:sp>
      <p:sp>
        <p:nvSpPr>
          <p:cNvPr id="10" name="Footer Placeholder 5">
            <a:extLst>
              <a:ext uri="{FF2B5EF4-FFF2-40B4-BE49-F238E27FC236}"/>
            </a:extLst>
          </p:cNvPr>
          <p:cNvSpPr>
            <a:spLocks noGrp="1"/>
          </p:cNvSpPr>
          <p:nvPr>
            <p:ph type="ftr" sz="quarter" idx="11"/>
          </p:nvPr>
        </p:nvSpPr>
        <p:spPr>
          <a:xfrm>
            <a:off x="1438275" y="319088"/>
            <a:ext cx="3251200" cy="320675"/>
          </a:xfrm>
        </p:spPr>
        <p:txBody>
          <a:bodyPr/>
          <a:lstStyle>
            <a:lvl1pPr>
              <a:defRPr/>
            </a:lvl1pPr>
          </a:lstStyle>
          <a:p>
            <a:pPr>
              <a:defRPr/>
            </a:pPr>
            <a:endParaRPr lang="is-IS"/>
          </a:p>
        </p:txBody>
      </p:sp>
      <p:sp>
        <p:nvSpPr>
          <p:cNvPr id="11" name="Slide Number Placeholder 6">
            <a:extLst>
              <a:ext uri="{FF2B5EF4-FFF2-40B4-BE49-F238E27FC236}"/>
            </a:extLst>
          </p:cNvPr>
          <p:cNvSpPr>
            <a:spLocks noGrp="1"/>
          </p:cNvSpPr>
          <p:nvPr>
            <p:ph type="sldNum" sz="quarter" idx="12"/>
          </p:nvPr>
        </p:nvSpPr>
        <p:spPr/>
        <p:txBody>
          <a:bodyPr/>
          <a:lstStyle>
            <a:lvl1pPr>
              <a:defRPr/>
            </a:lvl1pPr>
          </a:lstStyle>
          <a:p>
            <a:pPr>
              <a:defRPr/>
            </a:pPr>
            <a:fld id="{086EB23A-B605-4C10-827F-62FDC9A6DB76}" type="slidenum">
              <a:rPr lang="is-IS" altLang="is-IS"/>
              <a:pPr>
                <a:defRPr/>
              </a:pPr>
              <a:t>‹#›</a:t>
            </a:fld>
            <a:endParaRPr lang="is-IS" altLang="is-IS"/>
          </a:p>
        </p:txBody>
      </p:sp>
    </p:spTree>
    <p:extLst>
      <p:ext uri="{BB962C8B-B14F-4D97-AF65-F5344CB8AC3E}">
        <p14:creationId xmlns:p14="http://schemas.microsoft.com/office/powerpoint/2010/main" val="1202349683"/>
      </p:ext>
    </p:extLst>
  </p:cSld>
  <p:clrMapOvr>
    <a:masterClrMapping/>
  </p:clrMapOvr>
  <p:transition spd="slow">
    <p:circle/>
    <p:sndAc>
      <p:stSnd>
        <p:snd r:embed="rId1"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4" name="Straight Connector 10">
            <a:extLst>
              <a:ext uri="{FF2B5EF4-FFF2-40B4-BE49-F238E27FC236}"/>
            </a:extLst>
          </p:cNvPr>
          <p:cNvCxnSpPr/>
          <p:nvPr/>
        </p:nvCxnSpPr>
        <p:spPr>
          <a:xfrm>
            <a:off x="1443038" y="1847850"/>
            <a:ext cx="657225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BEAA034F-BB92-4E09-B49F-AF9FAC6278A8}"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81837F38-13EB-48E1-9C4B-BC13CBD462F8}" type="slidenum">
              <a:rPr lang="is-IS" altLang="is-IS"/>
              <a:pPr>
                <a:defRPr/>
              </a:pPr>
              <a:t>‹#›</a:t>
            </a:fld>
            <a:endParaRPr lang="is-IS" altLang="is-IS"/>
          </a:p>
        </p:txBody>
      </p:sp>
    </p:spTree>
    <p:extLst>
      <p:ext uri="{BB962C8B-B14F-4D97-AF65-F5344CB8AC3E}">
        <p14:creationId xmlns:p14="http://schemas.microsoft.com/office/powerpoint/2010/main" val="2031944005"/>
      </p:ext>
    </p:extLst>
  </p:cSld>
  <p:clrMapOvr>
    <a:masterClrMapping/>
  </p:clrMapOvr>
  <p:transition spd="slow">
    <p:circle/>
    <p:sndAc>
      <p:stSnd>
        <p:snd r:embed="rId1"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cxnSp>
        <p:nvCxnSpPr>
          <p:cNvPr id="4" name="Straight Connector 10">
            <a:extLst>
              <a:ext uri="{FF2B5EF4-FFF2-40B4-BE49-F238E27FC236}"/>
            </a:extLst>
          </p:cNvPr>
          <p:cNvCxnSpPr/>
          <p:nvPr/>
        </p:nvCxnSpPr>
        <p:spPr>
          <a:xfrm>
            <a:off x="6918325" y="798513"/>
            <a:ext cx="0" cy="466090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9217601B-B1DD-4BB3-96EA-C529220638B5}"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765CED0F-EF32-46CF-9BEB-B9EB66652C9E}" type="slidenum">
              <a:rPr lang="is-IS" altLang="is-IS"/>
              <a:pPr>
                <a:defRPr/>
              </a:pPr>
              <a:t>‹#›</a:t>
            </a:fld>
            <a:endParaRPr lang="is-IS" altLang="is-IS"/>
          </a:p>
        </p:txBody>
      </p:sp>
    </p:spTree>
    <p:extLst>
      <p:ext uri="{BB962C8B-B14F-4D97-AF65-F5344CB8AC3E}">
        <p14:creationId xmlns:p14="http://schemas.microsoft.com/office/powerpoint/2010/main" val="2780797712"/>
      </p:ext>
    </p:extLst>
  </p:cSld>
  <p:clrMapOvr>
    <a:masterClrMapping/>
  </p:clrMapOvr>
  <p:transition spd="slow">
    <p:circle/>
    <p:sndAc>
      <p:stSnd>
        <p:snd r:embed="rId1"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dirty="0"/>
              <a:t>Click icon to add picture</a:t>
            </a:r>
          </a:p>
        </p:txBody>
      </p:sp>
      <p:sp>
        <p:nvSpPr>
          <p:cNvPr id="4" name="Text Placeholder 3"/>
          <p:cNvSpPr>
            <a:spLocks noGrp="1"/>
          </p:cNvSpPr>
          <p:nvPr>
            <p:ph type="body" sz="half" idx="2"/>
          </p:nvPr>
        </p:nvSpPr>
        <p:spPr>
          <a:xfrm>
            <a:off x="1176866" y="5382153"/>
            <a:ext cx="6798734" cy="49371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488A9F61-DF82-44F9-BC6D-FA57560DE886}"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AE980308-C29F-45BA-8035-440AFA9D98E0}" type="slidenum">
              <a:rPr lang="is-IS" altLang="is-IS"/>
              <a:pPr>
                <a:defRPr/>
              </a:pPr>
              <a:t>‹#›</a:t>
            </a:fld>
            <a:endParaRPr lang="is-IS" altLang="is-IS"/>
          </a:p>
        </p:txBody>
      </p:sp>
    </p:spTree>
    <p:extLst>
      <p:ext uri="{BB962C8B-B14F-4D97-AF65-F5344CB8AC3E}">
        <p14:creationId xmlns:p14="http://schemas.microsoft.com/office/powerpoint/2010/main" val="1148290765"/>
      </p:ext>
    </p:extLst>
  </p:cSld>
  <p:clrMapOvr>
    <a:masterClrMapping/>
  </p:clrMapOvr>
  <p:transition spd="slow">
    <p:circle/>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s-I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fld id="{53605134-6D7D-4C52-A10D-F4BC2FC5262D}"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6" name="Slide Number Placeholder 5">
            <a:extLst>
              <a:ext uri="{FF2B5EF4-FFF2-40B4-BE49-F238E27FC236}"/>
            </a:extLst>
          </p:cNvPr>
          <p:cNvSpPr>
            <a:spLocks noGrp="1"/>
          </p:cNvSpPr>
          <p:nvPr>
            <p:ph type="sldNum" sz="quarter" idx="12"/>
          </p:nvPr>
        </p:nvSpPr>
        <p:spPr/>
        <p:txBody>
          <a:bodyPr/>
          <a:lstStyle>
            <a:lvl1pPr>
              <a:defRPr/>
            </a:lvl1pPr>
          </a:lstStyle>
          <a:p>
            <a:pPr>
              <a:defRPr/>
            </a:pPr>
            <a:fld id="{601A1C13-ABF2-430F-BABC-FBF1C7058C00}" type="slidenum">
              <a:rPr lang="is-IS" altLang="is-IS"/>
              <a:pPr>
                <a:defRPr/>
              </a:pPr>
              <a:t>‹#›</a:t>
            </a:fld>
            <a:endParaRPr lang="is-IS" altLang="is-IS"/>
          </a:p>
        </p:txBody>
      </p:sp>
    </p:spTree>
    <p:extLst>
      <p:ext uri="{BB962C8B-B14F-4D97-AF65-F5344CB8AC3E}">
        <p14:creationId xmlns:p14="http://schemas.microsoft.com/office/powerpoint/2010/main" val="2623879162"/>
      </p:ext>
    </p:extLst>
  </p:cSld>
  <p:clrMapOvr>
    <a:masterClrMapping/>
  </p:clrMapOvr>
  <p:transition spd="slow">
    <p:circle/>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s-I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9AB65DED-A43F-4092-AADC-EADFCDCDC8AE}"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87E5604A-FCC6-429C-9F9C-D6C5A020B6A3}" type="slidenum">
              <a:rPr lang="is-IS" altLang="is-IS"/>
              <a:pPr>
                <a:defRPr/>
              </a:pPr>
              <a:t>‹#›</a:t>
            </a:fld>
            <a:endParaRPr lang="is-IS" altLang="is-IS"/>
          </a:p>
        </p:txBody>
      </p:sp>
    </p:spTree>
    <p:extLst>
      <p:ext uri="{BB962C8B-B14F-4D97-AF65-F5344CB8AC3E}">
        <p14:creationId xmlns:p14="http://schemas.microsoft.com/office/powerpoint/2010/main" val="1606342875"/>
      </p:ext>
    </p:extLst>
  </p:cSld>
  <p:clrMapOvr>
    <a:masterClrMapping/>
  </p:clrMapOvr>
  <p:transition spd="slow">
    <p:circle/>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s-I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7" name="Date Placeholder 3">
            <a:extLst>
              <a:ext uri="{FF2B5EF4-FFF2-40B4-BE49-F238E27FC236}"/>
            </a:extLst>
          </p:cNvPr>
          <p:cNvSpPr>
            <a:spLocks noGrp="1"/>
          </p:cNvSpPr>
          <p:nvPr>
            <p:ph type="dt" sz="half" idx="10"/>
          </p:nvPr>
        </p:nvSpPr>
        <p:spPr/>
        <p:txBody>
          <a:bodyPr/>
          <a:lstStyle>
            <a:lvl1pPr>
              <a:defRPr/>
            </a:lvl1pPr>
          </a:lstStyle>
          <a:p>
            <a:pPr>
              <a:defRPr/>
            </a:pPr>
            <a:fld id="{AC4AD63F-E91C-4A4F-B962-FF6BD8EE1F87}" type="datetimeFigureOut">
              <a:rPr lang="is-IS"/>
              <a:pPr>
                <a:defRPr/>
              </a:pPr>
              <a:t>18.5.2018</a:t>
            </a:fld>
            <a:endParaRPr lang="is-IS"/>
          </a:p>
        </p:txBody>
      </p:sp>
      <p:sp>
        <p:nvSpPr>
          <p:cNvPr id="8"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9" name="Slide Number Placeholder 5">
            <a:extLst>
              <a:ext uri="{FF2B5EF4-FFF2-40B4-BE49-F238E27FC236}"/>
            </a:extLst>
          </p:cNvPr>
          <p:cNvSpPr>
            <a:spLocks noGrp="1"/>
          </p:cNvSpPr>
          <p:nvPr>
            <p:ph type="sldNum" sz="quarter" idx="12"/>
          </p:nvPr>
        </p:nvSpPr>
        <p:spPr/>
        <p:txBody>
          <a:bodyPr/>
          <a:lstStyle>
            <a:lvl1pPr>
              <a:defRPr/>
            </a:lvl1pPr>
          </a:lstStyle>
          <a:p>
            <a:pPr>
              <a:defRPr/>
            </a:pPr>
            <a:fld id="{92CEEB64-BF97-4FFC-BAB6-F48B64B1CE8A}" type="slidenum">
              <a:rPr lang="is-IS" altLang="is-IS"/>
              <a:pPr>
                <a:defRPr/>
              </a:pPr>
              <a:t>‹#›</a:t>
            </a:fld>
            <a:endParaRPr lang="is-IS" altLang="is-IS"/>
          </a:p>
        </p:txBody>
      </p:sp>
    </p:spTree>
    <p:extLst>
      <p:ext uri="{BB962C8B-B14F-4D97-AF65-F5344CB8AC3E}">
        <p14:creationId xmlns:p14="http://schemas.microsoft.com/office/powerpoint/2010/main" val="3007687052"/>
      </p:ext>
    </p:extLst>
  </p:cSld>
  <p:clrMapOvr>
    <a:masterClrMapping/>
  </p:clrMapOvr>
  <p:transition spd="slow">
    <p:circle/>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s-IS"/>
          </a:p>
        </p:txBody>
      </p:sp>
      <p:sp>
        <p:nvSpPr>
          <p:cNvPr id="3" name="Date Placeholder 3">
            <a:extLst>
              <a:ext uri="{FF2B5EF4-FFF2-40B4-BE49-F238E27FC236}"/>
            </a:extLst>
          </p:cNvPr>
          <p:cNvSpPr>
            <a:spLocks noGrp="1"/>
          </p:cNvSpPr>
          <p:nvPr>
            <p:ph type="dt" sz="half" idx="10"/>
          </p:nvPr>
        </p:nvSpPr>
        <p:spPr/>
        <p:txBody>
          <a:bodyPr/>
          <a:lstStyle>
            <a:lvl1pPr>
              <a:defRPr/>
            </a:lvl1pPr>
          </a:lstStyle>
          <a:p>
            <a:pPr>
              <a:defRPr/>
            </a:pPr>
            <a:fld id="{02403094-E3F8-4618-84DC-7082E64AF739}" type="datetimeFigureOut">
              <a:rPr lang="is-IS"/>
              <a:pPr>
                <a:defRPr/>
              </a:pPr>
              <a:t>18.5.2018</a:t>
            </a:fld>
            <a:endParaRPr lang="is-IS"/>
          </a:p>
        </p:txBody>
      </p:sp>
      <p:sp>
        <p:nvSpPr>
          <p:cNvPr id="4"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5" name="Slide Number Placeholder 5">
            <a:extLst>
              <a:ext uri="{FF2B5EF4-FFF2-40B4-BE49-F238E27FC236}"/>
            </a:extLst>
          </p:cNvPr>
          <p:cNvSpPr>
            <a:spLocks noGrp="1"/>
          </p:cNvSpPr>
          <p:nvPr>
            <p:ph type="sldNum" sz="quarter" idx="12"/>
          </p:nvPr>
        </p:nvSpPr>
        <p:spPr/>
        <p:txBody>
          <a:bodyPr/>
          <a:lstStyle>
            <a:lvl1pPr>
              <a:defRPr/>
            </a:lvl1pPr>
          </a:lstStyle>
          <a:p>
            <a:pPr>
              <a:defRPr/>
            </a:pPr>
            <a:fld id="{295B4921-0C80-4551-BEEF-1AB022B3DDE5}" type="slidenum">
              <a:rPr lang="is-IS" altLang="is-IS"/>
              <a:pPr>
                <a:defRPr/>
              </a:pPr>
              <a:t>‹#›</a:t>
            </a:fld>
            <a:endParaRPr lang="is-IS" altLang="is-IS"/>
          </a:p>
        </p:txBody>
      </p:sp>
    </p:spTree>
    <p:extLst>
      <p:ext uri="{BB962C8B-B14F-4D97-AF65-F5344CB8AC3E}">
        <p14:creationId xmlns:p14="http://schemas.microsoft.com/office/powerpoint/2010/main" val="207948779"/>
      </p:ext>
    </p:extLst>
  </p:cSld>
  <p:clrMapOvr>
    <a:masterClrMapping/>
  </p:clrMapOvr>
  <p:transition spd="slow">
    <p:circle/>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extLst>
          </p:cNvPr>
          <p:cNvSpPr>
            <a:spLocks noGrp="1"/>
          </p:cNvSpPr>
          <p:nvPr>
            <p:ph type="dt" sz="half" idx="10"/>
          </p:nvPr>
        </p:nvSpPr>
        <p:spPr/>
        <p:txBody>
          <a:bodyPr/>
          <a:lstStyle>
            <a:lvl1pPr>
              <a:defRPr/>
            </a:lvl1pPr>
          </a:lstStyle>
          <a:p>
            <a:pPr>
              <a:defRPr/>
            </a:pPr>
            <a:fld id="{18B437C9-E032-4128-9991-31C6BF03A4D5}" type="datetimeFigureOut">
              <a:rPr lang="is-IS"/>
              <a:pPr>
                <a:defRPr/>
              </a:pPr>
              <a:t>18.5.2018</a:t>
            </a:fld>
            <a:endParaRPr lang="is-IS"/>
          </a:p>
        </p:txBody>
      </p:sp>
      <p:sp>
        <p:nvSpPr>
          <p:cNvPr id="3"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4" name="Slide Number Placeholder 5">
            <a:extLst>
              <a:ext uri="{FF2B5EF4-FFF2-40B4-BE49-F238E27FC236}"/>
            </a:extLst>
          </p:cNvPr>
          <p:cNvSpPr>
            <a:spLocks noGrp="1"/>
          </p:cNvSpPr>
          <p:nvPr>
            <p:ph type="sldNum" sz="quarter" idx="12"/>
          </p:nvPr>
        </p:nvSpPr>
        <p:spPr/>
        <p:txBody>
          <a:bodyPr/>
          <a:lstStyle>
            <a:lvl1pPr>
              <a:defRPr/>
            </a:lvl1pPr>
          </a:lstStyle>
          <a:p>
            <a:pPr>
              <a:defRPr/>
            </a:pPr>
            <a:fld id="{A2FEB16A-8D3D-4C24-81B8-AA5240CEA57A}" type="slidenum">
              <a:rPr lang="is-IS" altLang="is-IS"/>
              <a:pPr>
                <a:defRPr/>
              </a:pPr>
              <a:t>‹#›</a:t>
            </a:fld>
            <a:endParaRPr lang="is-IS" altLang="is-IS"/>
          </a:p>
        </p:txBody>
      </p:sp>
    </p:spTree>
    <p:extLst>
      <p:ext uri="{BB962C8B-B14F-4D97-AF65-F5344CB8AC3E}">
        <p14:creationId xmlns:p14="http://schemas.microsoft.com/office/powerpoint/2010/main" val="1191597211"/>
      </p:ext>
    </p:extLst>
  </p:cSld>
  <p:clrMapOvr>
    <a:masterClrMapping/>
  </p:clrMapOvr>
  <p:transition spd="slow">
    <p:circle/>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s-I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s-I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BADE8F4E-63B1-4E2F-A6C1-7F02E8284D95}"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40B96AF0-1171-4C1E-A17C-B25ED986C100}" type="slidenum">
              <a:rPr lang="is-IS" altLang="is-IS"/>
              <a:pPr>
                <a:defRPr/>
              </a:pPr>
              <a:t>‹#›</a:t>
            </a:fld>
            <a:endParaRPr lang="is-IS" altLang="is-IS"/>
          </a:p>
        </p:txBody>
      </p:sp>
    </p:spTree>
    <p:extLst>
      <p:ext uri="{BB962C8B-B14F-4D97-AF65-F5344CB8AC3E}">
        <p14:creationId xmlns:p14="http://schemas.microsoft.com/office/powerpoint/2010/main" val="3036062625"/>
      </p:ext>
    </p:extLst>
  </p:cSld>
  <p:clrMapOvr>
    <a:masterClrMapping/>
  </p:clrMapOvr>
  <p:transition spd="slow">
    <p:circle/>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s-I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s-I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fld id="{F2ECFE7C-5399-4F77-A0A3-840C5A644927}" type="datetimeFigureOut">
              <a:rPr lang="is-IS"/>
              <a:pPr>
                <a:defRPr/>
              </a:pPr>
              <a:t>18.5.2018</a:t>
            </a:fld>
            <a:endParaRPr lang="is-I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is-IS"/>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53271DB1-2861-4BB4-AB02-37E04A410ED7}" type="slidenum">
              <a:rPr lang="is-IS" altLang="is-IS"/>
              <a:pPr>
                <a:defRPr/>
              </a:pPr>
              <a:t>‹#›</a:t>
            </a:fld>
            <a:endParaRPr lang="is-IS" altLang="is-IS"/>
          </a:p>
        </p:txBody>
      </p:sp>
    </p:spTree>
    <p:extLst>
      <p:ext uri="{BB962C8B-B14F-4D97-AF65-F5344CB8AC3E}">
        <p14:creationId xmlns:p14="http://schemas.microsoft.com/office/powerpoint/2010/main" val="574685428"/>
      </p:ext>
    </p:extLst>
  </p:cSld>
  <p:clrMapOvr>
    <a:masterClrMapping/>
  </p:clrMapOvr>
  <p:transition spd="slow">
    <p:circle/>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email">
            <a:extLst>
              <a:ext uri="{28A0092B-C50C-407E-A947-70E740481C1C}">
                <a14:useLocalDpi xmlns:a14="http://schemas.microsoft.com/office/drawing/2010/main"/>
              </a:ext>
            </a:extLst>
          </a:blip>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s-IS" smtClean="0"/>
              <a:t>Click to edit Master title style</a:t>
            </a:r>
            <a:endParaRPr lang="is-IS" altLang="is-I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s-IS" smtClean="0"/>
              <a:t>Click to edit Master text styles</a:t>
            </a:r>
          </a:p>
          <a:p>
            <a:pPr lvl="1"/>
            <a:r>
              <a:rPr lang="en-US" altLang="is-IS" smtClean="0"/>
              <a:t>Second level</a:t>
            </a:r>
          </a:p>
          <a:p>
            <a:pPr lvl="2"/>
            <a:r>
              <a:rPr lang="en-US" altLang="is-IS" smtClean="0"/>
              <a:t>Third level</a:t>
            </a:r>
          </a:p>
          <a:p>
            <a:pPr lvl="3"/>
            <a:r>
              <a:rPr lang="en-US" altLang="is-IS" smtClean="0"/>
              <a:t>Fourth level</a:t>
            </a:r>
          </a:p>
          <a:p>
            <a:pPr lvl="4"/>
            <a:r>
              <a:rPr lang="en-US" altLang="is-IS" smtClean="0"/>
              <a:t>Fifth level</a:t>
            </a:r>
            <a:endParaRPr lang="is-IS" altLang="is-IS" smtClean="0"/>
          </a:p>
        </p:txBody>
      </p:sp>
      <p:sp>
        <p:nvSpPr>
          <p:cNvPr id="4" name="Date Placeholder 3">
            <a:extLst>
              <a:ext uri="{FF2B5EF4-FFF2-40B4-BE49-F238E27FC236}"/>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defRPr>
            </a:lvl1pPr>
          </a:lstStyle>
          <a:p>
            <a:pPr>
              <a:defRPr/>
            </a:pPr>
            <a:fld id="{AF857823-4182-41B7-81C5-E1FD65009FB2}"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defRPr>
            </a:lvl1pPr>
          </a:lstStyle>
          <a:p>
            <a:pPr>
              <a:defRPr/>
            </a:pPr>
            <a:endParaRPr lang="is-IS"/>
          </a:p>
        </p:txBody>
      </p:sp>
      <p:sp>
        <p:nvSpPr>
          <p:cNvPr id="6" name="Slide Number Placeholder 5">
            <a:extLst>
              <a:ext uri="{FF2B5EF4-FFF2-40B4-BE49-F238E27FC236}"/>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0048AB2-3D3B-44E7-9F7C-61843C2E044D}" type="slidenum">
              <a:rPr lang="is-IS" altLang="is-IS"/>
              <a:pPr>
                <a:defRPr/>
              </a:pPr>
              <a:t>‹#›</a:t>
            </a:fld>
            <a:endParaRPr lang="is-IS" altLang="is-IS"/>
          </a:p>
        </p:txBody>
      </p:sp>
    </p:spTree>
  </p:cSld>
  <p:clrMap bg1="lt1" tx1="dk1" bg2="lt2" tx2="dk2" accent1="accent1" accent2="accent2" accent3="accent3" accent4="accent4" accent5="accent5" accent6="accent6" hlink="hlink" folHlink="folHlink"/>
  <p:sldLayoutIdLst>
    <p:sldLayoutId id="2147486623" r:id="rId1"/>
    <p:sldLayoutId id="2147486624" r:id="rId2"/>
    <p:sldLayoutId id="2147486625" r:id="rId3"/>
    <p:sldLayoutId id="2147486626" r:id="rId4"/>
    <p:sldLayoutId id="2147486627" r:id="rId5"/>
    <p:sldLayoutId id="2147486628" r:id="rId6"/>
    <p:sldLayoutId id="2147486629" r:id="rId7"/>
    <p:sldLayoutId id="2147486630" r:id="rId8"/>
    <p:sldLayoutId id="2147486631" r:id="rId9"/>
    <p:sldLayoutId id="2147486632" r:id="rId10"/>
    <p:sldLayoutId id="2147486633" r:id="rId11"/>
  </p:sldLayoutIdLst>
  <p:transition spd="slow">
    <p:circle/>
    <p:sndAc>
      <p:stSnd>
        <p:snd r:embed="rId13" name="camera.wav"/>
      </p:stSnd>
    </p:sndAc>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s-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extLst>
          </p:cNvPr>
          <p:cNvSpPr/>
          <p:nvPr/>
        </p:nvSpPr>
        <p:spPr>
          <a:xfrm>
            <a:off x="0" y="2016125"/>
            <a:ext cx="9144000" cy="4079875"/>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2051" name="Picture 11"/>
          <p:cNvPicPr>
            <a:picLocks noChangeAspect="1" noChangeArrowheads="1"/>
          </p:cNvPicPr>
          <p:nvPr/>
        </p:nvPicPr>
        <p:blipFill>
          <a:blip r:embed="rId16" cstate="email">
            <a:extLst>
              <a:ext uri="{28A0092B-C50C-407E-A947-70E740481C1C}">
                <a14:useLocalDpi xmlns:a14="http://schemas.microsoft.com/office/drawing/2010/main"/>
              </a:ext>
            </a:extLst>
          </a:blip>
          <a:srcRect b="-1562"/>
          <a:stretch>
            <a:fillRect/>
          </a:stretch>
        </p:blipFill>
        <p:spPr bwMode="auto">
          <a:xfrm>
            <a:off x="0" y="6096000"/>
            <a:ext cx="91440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a:extLst>
              <a:ext uri="{FF2B5EF4-FFF2-40B4-BE49-F238E27FC236}"/>
            </a:extLst>
          </p:cNvPr>
          <p:cNvCxnSpPr/>
          <p:nvPr/>
        </p:nvCxnSpPr>
        <p:spPr>
          <a:xfrm>
            <a:off x="0" y="6100763"/>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extLst>
          </p:cNvPr>
          <p:cNvSpPr>
            <a:spLocks noGrp="1"/>
          </p:cNvSpPr>
          <p:nvPr>
            <p:ph type="title"/>
          </p:nvPr>
        </p:nvSpPr>
        <p:spPr>
          <a:xfrm>
            <a:off x="1443038" y="804863"/>
            <a:ext cx="6572250" cy="104933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2054" name="Text Placeholder 2"/>
          <p:cNvSpPr>
            <a:spLocks noGrp="1" noChangeArrowheads="1"/>
          </p:cNvSpPr>
          <p:nvPr>
            <p:ph type="body" idx="1"/>
          </p:nvPr>
        </p:nvSpPr>
        <p:spPr bwMode="auto">
          <a:xfrm>
            <a:off x="1443038" y="2016125"/>
            <a:ext cx="6572250"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extLst>
          </p:cNvPr>
          <p:cNvSpPr>
            <a:spLocks noGrp="1"/>
          </p:cNvSpPr>
          <p:nvPr>
            <p:ph type="dt" sz="half" idx="2"/>
          </p:nvPr>
        </p:nvSpPr>
        <p:spPr>
          <a:xfrm>
            <a:off x="5646738" y="330200"/>
            <a:ext cx="2368550" cy="309563"/>
          </a:xfrm>
          <a:prstGeom prst="rect">
            <a:avLst/>
          </a:prstGeom>
        </p:spPr>
        <p:txBody>
          <a:bodyPr vert="horz" lIns="91440" tIns="45720" rIns="91440" bIns="45720" rtlCol="0" anchor="ctr"/>
          <a:lstStyle>
            <a:lvl1pPr algn="r">
              <a:defRPr sz="1000">
                <a:solidFill>
                  <a:schemeClr val="tx1">
                    <a:tint val="75000"/>
                  </a:schemeClr>
                </a:solidFill>
              </a:defRPr>
            </a:lvl1pPr>
          </a:lstStyle>
          <a:p>
            <a:pPr>
              <a:defRPr/>
            </a:pPr>
            <a:fld id="{5F0B68F4-4064-44B9-9B73-5FDC48680E10}" type="datetimeFigureOut">
              <a:rPr lang="is-IS"/>
              <a:pPr>
                <a:defRPr/>
              </a:pPr>
              <a:t>18.5.2018</a:t>
            </a:fld>
            <a:endParaRPr lang="is-IS"/>
          </a:p>
        </p:txBody>
      </p:sp>
      <p:sp>
        <p:nvSpPr>
          <p:cNvPr id="5" name="Footer Placeholder 4">
            <a:extLst>
              <a:ext uri="{FF2B5EF4-FFF2-40B4-BE49-F238E27FC236}"/>
            </a:extLst>
          </p:cNvPr>
          <p:cNvSpPr>
            <a:spLocks noGrp="1"/>
          </p:cNvSpPr>
          <p:nvPr>
            <p:ph type="ftr" sz="quarter" idx="3"/>
          </p:nvPr>
        </p:nvSpPr>
        <p:spPr>
          <a:xfrm>
            <a:off x="1443038" y="328613"/>
            <a:ext cx="4033837" cy="309562"/>
          </a:xfrm>
          <a:prstGeom prst="rect">
            <a:avLst/>
          </a:prstGeom>
        </p:spPr>
        <p:txBody>
          <a:bodyPr vert="horz" lIns="91440" tIns="45720" rIns="91440" bIns="45720" rtlCol="0" anchor="ctr"/>
          <a:lstStyle>
            <a:lvl1pPr algn="l">
              <a:defRPr sz="1000">
                <a:solidFill>
                  <a:schemeClr val="tx1">
                    <a:tint val="75000"/>
                  </a:schemeClr>
                </a:solidFill>
              </a:defRPr>
            </a:lvl1pPr>
          </a:lstStyle>
          <a:p>
            <a:pPr>
              <a:defRPr/>
            </a:pPr>
            <a:endParaRPr lang="is-IS"/>
          </a:p>
        </p:txBody>
      </p:sp>
      <p:sp>
        <p:nvSpPr>
          <p:cNvPr id="6" name="Slide Number Placeholder 5">
            <a:extLst>
              <a:ext uri="{FF2B5EF4-FFF2-40B4-BE49-F238E27FC236}"/>
            </a:extLst>
          </p:cNvPr>
          <p:cNvSpPr>
            <a:spLocks noGrp="1"/>
          </p:cNvSpPr>
          <p:nvPr>
            <p:ph type="sldNum" sz="quarter" idx="4"/>
          </p:nvPr>
        </p:nvSpPr>
        <p:spPr>
          <a:xfrm>
            <a:off x="487363" y="798513"/>
            <a:ext cx="795337" cy="504825"/>
          </a:xfrm>
          <a:prstGeom prst="rect">
            <a:avLst/>
          </a:prstGeom>
        </p:spPr>
        <p:txBody>
          <a:bodyPr vert="horz" lIns="91440" tIns="45720" rIns="91440" bIns="45720" rtlCol="0" anchor="t"/>
          <a:lstStyle>
            <a:lvl1pPr algn="r">
              <a:defRPr sz="2800">
                <a:solidFill>
                  <a:schemeClr val="accent1"/>
                </a:solidFill>
              </a:defRPr>
            </a:lvl1pPr>
          </a:lstStyle>
          <a:p>
            <a:pPr>
              <a:defRPr/>
            </a:pPr>
            <a:fld id="{42A1A145-02F4-491E-B3BA-E805567E6DC2}" type="slidenum">
              <a:rPr lang="is-IS" altLang="is-IS"/>
              <a:pPr>
                <a:defRPr/>
              </a:pPr>
              <a:t>‹#›</a:t>
            </a:fld>
            <a:endParaRPr lang="is-IS" altLang="is-IS"/>
          </a:p>
        </p:txBody>
      </p:sp>
    </p:spTree>
  </p:cSld>
  <p:clrMap bg1="lt1" tx1="dk1" bg2="lt2" tx2="dk2" accent1="accent1" accent2="accent2" accent3="accent3" accent4="accent4" accent5="accent5" accent6="accent6" hlink="hlink" folHlink="folHlink"/>
  <p:sldLayoutIdLst>
    <p:sldLayoutId id="2147486636" r:id="rId1"/>
    <p:sldLayoutId id="2147486637" r:id="rId2"/>
    <p:sldLayoutId id="2147486638" r:id="rId3"/>
    <p:sldLayoutId id="2147486639" r:id="rId4"/>
    <p:sldLayoutId id="2147486640" r:id="rId5"/>
    <p:sldLayoutId id="2147486641" r:id="rId6"/>
    <p:sldLayoutId id="2147486634" r:id="rId7"/>
    <p:sldLayoutId id="2147486642" r:id="rId8"/>
    <p:sldLayoutId id="2147486643" r:id="rId9"/>
    <p:sldLayoutId id="2147486644" r:id="rId10"/>
    <p:sldLayoutId id="2147486645" r:id="rId11"/>
    <p:sldLayoutId id="2147486635" r:id="rId12"/>
  </p:sldLayoutIdLst>
  <p:transition spd="slow">
    <p:circle/>
    <p:sndAc>
      <p:stSnd>
        <p:snd r:embed="rId14" name="camera.wav"/>
      </p:stSnd>
    </p:sndAc>
  </p:transition>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200" kern="1200" cap="all">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2pPr>
      <a:lvl3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3pPr>
      <a:lvl4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4pPr>
      <a:lvl5pPr algn="l" defTabSz="685800" rtl="0" eaLnBrk="0" fontAlgn="base" hangingPunct="0">
        <a:lnSpc>
          <a:spcPct val="90000"/>
        </a:lnSpc>
        <a:spcBef>
          <a:spcPct val="0"/>
        </a:spcBef>
        <a:spcAft>
          <a:spcPct val="0"/>
        </a:spcAft>
        <a:defRPr sz="3200">
          <a:solidFill>
            <a:schemeClr val="tx1"/>
          </a:solidFill>
          <a:latin typeface="Gill Sans MT" panose="020B0502020104020203" pitchFamily="34" charset="0"/>
        </a:defRPr>
      </a:lvl5pPr>
      <a:lvl6pPr marL="457200" algn="l" defTabSz="685800" rtl="0" fontAlgn="base">
        <a:lnSpc>
          <a:spcPct val="90000"/>
        </a:lnSpc>
        <a:spcBef>
          <a:spcPct val="0"/>
        </a:spcBef>
        <a:spcAft>
          <a:spcPct val="0"/>
        </a:spcAft>
        <a:defRPr sz="3200">
          <a:solidFill>
            <a:schemeClr val="tx1"/>
          </a:solidFill>
          <a:latin typeface="Gill Sans MT" panose="020B0502020104020203" pitchFamily="34" charset="0"/>
        </a:defRPr>
      </a:lvl6pPr>
      <a:lvl7pPr marL="914400" algn="l" defTabSz="685800" rtl="0" fontAlgn="base">
        <a:lnSpc>
          <a:spcPct val="90000"/>
        </a:lnSpc>
        <a:spcBef>
          <a:spcPct val="0"/>
        </a:spcBef>
        <a:spcAft>
          <a:spcPct val="0"/>
        </a:spcAft>
        <a:defRPr sz="3200">
          <a:solidFill>
            <a:schemeClr val="tx1"/>
          </a:solidFill>
          <a:latin typeface="Gill Sans MT" panose="020B0502020104020203" pitchFamily="34" charset="0"/>
        </a:defRPr>
      </a:lvl7pPr>
      <a:lvl8pPr marL="1371600" algn="l" defTabSz="685800" rtl="0" fontAlgn="base">
        <a:lnSpc>
          <a:spcPct val="90000"/>
        </a:lnSpc>
        <a:spcBef>
          <a:spcPct val="0"/>
        </a:spcBef>
        <a:spcAft>
          <a:spcPct val="0"/>
        </a:spcAft>
        <a:defRPr sz="3200">
          <a:solidFill>
            <a:schemeClr val="tx1"/>
          </a:solidFill>
          <a:latin typeface="Gill Sans MT" panose="020B0502020104020203" pitchFamily="34" charset="0"/>
        </a:defRPr>
      </a:lvl8pPr>
      <a:lvl9pPr marL="1828800" algn="l" defTabSz="685800" rtl="0" fontAlgn="base">
        <a:lnSpc>
          <a:spcPct val="90000"/>
        </a:lnSpc>
        <a:spcBef>
          <a:spcPct val="0"/>
        </a:spcBef>
        <a:spcAft>
          <a:spcPct val="0"/>
        </a:spcAft>
        <a:defRPr sz="3200">
          <a:solidFill>
            <a:schemeClr val="tx1"/>
          </a:solidFill>
          <a:latin typeface="Gill Sans MT" panose="020B0502020104020203" pitchFamily="34" charset="0"/>
        </a:defRPr>
      </a:lvl9pPr>
    </p:titleStyle>
    <p:bodyStyle>
      <a:lvl1pPr marL="228600" indent="-228600" algn="l" defTabSz="685800" rtl="0" eaLnBrk="0" fontAlgn="base" hangingPunct="0">
        <a:lnSpc>
          <a:spcPct val="120000"/>
        </a:lnSpc>
        <a:spcBef>
          <a:spcPts val="1000"/>
        </a:spcBef>
        <a:spcAft>
          <a:spcPct val="0"/>
        </a:spcAft>
        <a:buClr>
          <a:schemeClr val="accent1"/>
        </a:buClr>
        <a:buSzPct val="100000"/>
        <a:buFont typeface="Arial" panose="020B0604020202020204" pitchFamily="34" charset="0"/>
        <a:buChar char="•"/>
        <a:defRPr sz="2000" kern="1200">
          <a:solidFill>
            <a:schemeClr val="tx1"/>
          </a:solidFill>
          <a:latin typeface="+mn-lt"/>
          <a:ea typeface="+mn-ea"/>
          <a:cs typeface="+mn-cs"/>
        </a:defRPr>
      </a:lvl1pPr>
      <a:lvl2pPr marL="6858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600" kern="1200">
          <a:solidFill>
            <a:schemeClr val="tx1"/>
          </a:solidFill>
          <a:latin typeface="+mn-lt"/>
          <a:ea typeface="+mn-ea"/>
          <a:cs typeface="+mn-cs"/>
        </a:defRPr>
      </a:lvl2pPr>
      <a:lvl3pPr marL="11430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600" kern="1200">
          <a:solidFill>
            <a:schemeClr val="tx1"/>
          </a:solidFill>
          <a:latin typeface="+mn-lt"/>
          <a:ea typeface="+mn-ea"/>
          <a:cs typeface="+mn-cs"/>
        </a:defRPr>
      </a:lvl3pPr>
      <a:lvl4pPr marL="16002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400" kern="1200">
          <a:solidFill>
            <a:schemeClr val="tx1"/>
          </a:solidFill>
          <a:latin typeface="+mn-lt"/>
          <a:ea typeface="+mn-ea"/>
          <a:cs typeface="+mn-cs"/>
        </a:defRPr>
      </a:lvl4pPr>
      <a:lvl5pPr marL="2057400" indent="-228600" algn="l" defTabSz="685800" rtl="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audio" Target="../media/audio1.wav"/><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cid:image001.png@01D1C62A.60547990" TargetMode="External"/><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37.png"/><Relationship Id="rId3" Type="http://schemas.openxmlformats.org/officeDocument/2006/relationships/audio" Target="../media/audio1.wav"/><Relationship Id="rId7" Type="http://schemas.openxmlformats.org/officeDocument/2006/relationships/image" Target="../media/image33.png"/><Relationship Id="rId12"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cid:image001.png@01D1C62A.60547990" TargetMode="External"/><Relationship Id="rId11" Type="http://schemas.openxmlformats.org/officeDocument/2006/relationships/image" Target="../media/image35.png"/><Relationship Id="rId5" Type="http://schemas.openxmlformats.org/officeDocument/2006/relationships/image" Target="../media/image4.png"/><Relationship Id="rId10" Type="http://schemas.openxmlformats.org/officeDocument/2006/relationships/image" Target="../media/image34.png"/><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1.wav"/><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cid:image001.png@01D1C62A.60547990"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5" Type="http://schemas.openxmlformats.org/officeDocument/2006/relationships/image" Target="../media/image33.png"/><Relationship Id="rId4" Type="http://schemas.openxmlformats.org/officeDocument/2006/relationships/image" Target="cid:image001.png@01D1C62A.6054799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5" Type="http://schemas.openxmlformats.org/officeDocument/2006/relationships/image" Target="../media/image33.png"/><Relationship Id="rId4" Type="http://schemas.openxmlformats.org/officeDocument/2006/relationships/image" Target="cid:image001.png@01D1C62A.6054799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4.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5" Type="http://schemas.openxmlformats.org/officeDocument/2006/relationships/image" Target="../media/image33.png"/><Relationship Id="rId4" Type="http://schemas.openxmlformats.org/officeDocument/2006/relationships/image" Target="cid:image001.png@01D1C62A.60547990"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48.png"/><Relationship Id="rId5" Type="http://schemas.openxmlformats.org/officeDocument/2006/relationships/image" Target="../media/image33.png"/><Relationship Id="rId10" Type="http://schemas.openxmlformats.org/officeDocument/2006/relationships/image" Target="../media/image47.png"/><Relationship Id="rId4" Type="http://schemas.openxmlformats.org/officeDocument/2006/relationships/image" Target="cid:image001.png@01D1C62A.60547990" TargetMode="External"/><Relationship Id="rId9"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33.png"/><Relationship Id="rId10" Type="http://schemas.openxmlformats.org/officeDocument/2006/relationships/image" Target="../media/image52.png"/><Relationship Id="rId4" Type="http://schemas.openxmlformats.org/officeDocument/2006/relationships/image" Target="cid:image001.png@01D1C62A.60547990" TargetMode="External"/><Relationship Id="rId9" Type="http://schemas.openxmlformats.org/officeDocument/2006/relationships/image" Target="../media/image51.png"/><Relationship Id="rId14"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png"/><Relationship Id="rId7" Type="http://schemas.openxmlformats.org/officeDocument/2006/relationships/image" Target="../media/image57.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61.png"/><Relationship Id="rId5" Type="http://schemas.openxmlformats.org/officeDocument/2006/relationships/image" Target="../media/image33.png"/><Relationship Id="rId10" Type="http://schemas.openxmlformats.org/officeDocument/2006/relationships/image" Target="../media/image60.png"/><Relationship Id="rId4" Type="http://schemas.openxmlformats.org/officeDocument/2006/relationships/image" Target="cid:image001.png@01D1C62A.60547990" TargetMode="External"/><Relationship Id="rId9" Type="http://schemas.openxmlformats.org/officeDocument/2006/relationships/image" Target="../media/image59.png"/></Relationships>
</file>

<file path=ppt/slides/_rels/slide1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4.png"/><Relationship Id="rId7" Type="http://schemas.openxmlformats.org/officeDocument/2006/relationships/image" Target="../media/image62.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66.png"/><Relationship Id="rId5" Type="http://schemas.openxmlformats.org/officeDocument/2006/relationships/image" Target="../media/image33.png"/><Relationship Id="rId10" Type="http://schemas.openxmlformats.org/officeDocument/2006/relationships/image" Target="../media/image65.png"/><Relationship Id="rId4" Type="http://schemas.openxmlformats.org/officeDocument/2006/relationships/image" Target="cid:image001.png@01D1C62A.60547990" TargetMode="External"/><Relationship Id="rId9" Type="http://schemas.openxmlformats.org/officeDocument/2006/relationships/image" Target="../media/image64.png"/></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cid:image004.jpg@01D1C62F.0F252470" TargetMode="External"/><Relationship Id="rId5" Type="http://schemas.openxmlformats.org/officeDocument/2006/relationships/image" Target="../media/image13.jpeg"/><Relationship Id="rId4" Type="http://schemas.openxmlformats.org/officeDocument/2006/relationships/image" Target="cid:image001.png@01D1C62A.60547990" TargetMode="External"/><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4.png"/><Relationship Id="rId7" Type="http://schemas.openxmlformats.org/officeDocument/2006/relationships/image" Target="../media/image67.png"/><Relationship Id="rId12" Type="http://schemas.openxmlformats.org/officeDocument/2006/relationships/image" Target="../media/image72.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71.png"/><Relationship Id="rId5" Type="http://schemas.openxmlformats.org/officeDocument/2006/relationships/image" Target="../media/image33.png"/><Relationship Id="rId10" Type="http://schemas.openxmlformats.org/officeDocument/2006/relationships/image" Target="../media/image70.png"/><Relationship Id="rId4" Type="http://schemas.openxmlformats.org/officeDocument/2006/relationships/image" Target="cid:image001.png@01D1C62A.60547990" TargetMode="External"/><Relationship Id="rId9" Type="http://schemas.openxmlformats.org/officeDocument/2006/relationships/image" Target="../media/image69.png"/></Relationships>
</file>

<file path=ppt/slides/_rels/slide2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png"/><Relationship Id="rId7" Type="http://schemas.openxmlformats.org/officeDocument/2006/relationships/image" Target="../media/image73.pn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11" Type="http://schemas.openxmlformats.org/officeDocument/2006/relationships/image" Target="../media/image77.png"/><Relationship Id="rId5" Type="http://schemas.openxmlformats.org/officeDocument/2006/relationships/image" Target="../media/image33.png"/><Relationship Id="rId10" Type="http://schemas.openxmlformats.org/officeDocument/2006/relationships/image" Target="../media/image76.png"/><Relationship Id="rId4" Type="http://schemas.openxmlformats.org/officeDocument/2006/relationships/image" Target="cid:image001.png@01D1C62A.60547990" TargetMode="External"/><Relationship Id="rId9"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8.jpeg"/><Relationship Id="rId2" Type="http://schemas.openxmlformats.org/officeDocument/2006/relationships/audio" Target="../media/audio1.wav"/><Relationship Id="rId1" Type="http://schemas.openxmlformats.org/officeDocument/2006/relationships/slideLayout" Target="../slideLayouts/slideLayout23.xml"/><Relationship Id="rId6" Type="http://schemas.openxmlformats.org/officeDocument/2006/relationships/image" Target="../media/image6.png"/><Relationship Id="rId5" Type="http://schemas.openxmlformats.org/officeDocument/2006/relationships/image" Target="../media/image33.png"/><Relationship Id="rId4" Type="http://schemas.openxmlformats.org/officeDocument/2006/relationships/image" Target="cid:image001.png@01D1C62A.6054799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ferdamalastofa.is/" TargetMode="External"/><Relationship Id="rId1" Type="http://schemas.openxmlformats.org/officeDocument/2006/relationships/slideLayout" Target="../slideLayouts/slideLayout23.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509713" y="5976938"/>
            <a:ext cx="6799262" cy="854075"/>
          </a:xfrm>
        </p:spPr>
        <p:txBody>
          <a:bodyPr/>
          <a:lstStyle/>
          <a:p>
            <a:pPr eaLnBrk="1" fontAlgn="auto" hangingPunct="1">
              <a:spcAft>
                <a:spcPts val="0"/>
              </a:spcAft>
              <a:defRPr/>
            </a:pPr>
            <a:r>
              <a:rPr lang="en-GB" altLang="en-US" sz="1800" b="1" dirty="0"/>
              <a:t>         </a:t>
            </a:r>
            <a:r>
              <a:rPr lang="en-GB" altLang="en-US" sz="1800" b="1" dirty="0">
                <a:solidFill>
                  <a:schemeClr val="bg1"/>
                </a:solidFill>
              </a:rPr>
              <a:t>Hansina B einarsdóttir </a:t>
            </a:r>
            <a:br>
              <a:rPr lang="en-GB" altLang="en-US" sz="1800" b="1" dirty="0">
                <a:solidFill>
                  <a:schemeClr val="bg1"/>
                </a:solidFill>
              </a:rPr>
            </a:br>
            <a:r>
              <a:rPr lang="en-GB" altLang="en-US" sz="1800" b="1" dirty="0">
                <a:solidFill>
                  <a:schemeClr val="bg1"/>
                </a:solidFill>
              </a:rPr>
              <a:t>              </a:t>
            </a:r>
            <a:r>
              <a:rPr lang="en-GB" altLang="en-US" sz="1400" b="1" dirty="0">
                <a:solidFill>
                  <a:schemeClr val="bg1"/>
                </a:solidFill>
              </a:rPr>
              <a:t>project coordinator </a:t>
            </a:r>
            <a:r>
              <a:rPr lang="en-GB" altLang="en-US" dirty="0"/>
              <a:t>	                                                                                           </a:t>
            </a:r>
            <a:r>
              <a:rPr lang="en-GB" altLang="en-US" b="1" dirty="0"/>
              <a:t>  </a:t>
            </a:r>
            <a:endParaRPr lang="en-US" altLang="en-US" dirty="0"/>
          </a:p>
        </p:txBody>
      </p:sp>
      <p:pic>
        <p:nvPicPr>
          <p:cNvPr id="15363" name="Picture 2" descr="cid:image002.png@01D06559.DC9F8180"/>
          <p:cNvPicPr>
            <a:picLocks noChangeAspect="1" noChangeArrowheads="1"/>
          </p:cNvPicPr>
          <p:nvPr/>
        </p:nvPicPr>
        <p:blipFill>
          <a:blip r:embed="rId4" r:link="rId5">
            <a:extLst>
              <a:ext uri="{28A0092B-C50C-407E-A947-70E740481C1C}">
                <a14:useLocalDpi xmlns:a14="http://schemas.microsoft.com/office/drawing/2010/main"/>
              </a:ext>
            </a:extLst>
          </a:blip>
          <a:srcRect/>
          <a:stretch>
            <a:fillRect/>
          </a:stretch>
        </p:blipFill>
        <p:spPr bwMode="auto">
          <a:xfrm>
            <a:off x="3308350" y="144463"/>
            <a:ext cx="31940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94613" y="127000"/>
            <a:ext cx="12287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77813" y="53975"/>
            <a:ext cx="1354137"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9"/>
          <p:cNvSpPr txBox="1">
            <a:spLocks noChangeArrowheads="1"/>
          </p:cNvSpPr>
          <p:nvPr/>
        </p:nvSpPr>
        <p:spPr bwMode="auto">
          <a:xfrm>
            <a:off x="1411288" y="454025"/>
            <a:ext cx="6635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eaLnBrk="1" hangingPunct="1">
              <a:lnSpc>
                <a:spcPct val="100000"/>
              </a:lnSpc>
              <a:spcBef>
                <a:spcPct val="0"/>
              </a:spcBef>
              <a:buClrTx/>
              <a:buSzTx/>
              <a:buFontTx/>
              <a:buNone/>
            </a:pPr>
            <a:r>
              <a:rPr lang="is-IS" altLang="en-US" sz="2400" b="1">
                <a:latin typeface="Bradley Hand ITC" panose="03070402050302030203" pitchFamily="66" charset="0"/>
              </a:rPr>
              <a:t>     </a:t>
            </a:r>
          </a:p>
          <a:p>
            <a:pPr algn="ctr" eaLnBrk="1" hangingPunct="1">
              <a:lnSpc>
                <a:spcPct val="100000"/>
              </a:lnSpc>
              <a:spcBef>
                <a:spcPct val="0"/>
              </a:spcBef>
              <a:buClrTx/>
              <a:buSzTx/>
              <a:buFontTx/>
              <a:buNone/>
            </a:pPr>
            <a:endParaRPr lang="is-IS" altLang="en-US" sz="2800" b="1">
              <a:latin typeface="Arial Narrow" panose="020B0606020202030204" pitchFamily="34" charset="0"/>
            </a:endParaRPr>
          </a:p>
          <a:p>
            <a:pPr eaLnBrk="1" hangingPunct="1">
              <a:lnSpc>
                <a:spcPct val="100000"/>
              </a:lnSpc>
              <a:spcBef>
                <a:spcPct val="0"/>
              </a:spcBef>
              <a:buClrTx/>
              <a:buSzTx/>
              <a:buFontTx/>
              <a:buNone/>
            </a:pPr>
            <a:r>
              <a:rPr lang="is-IS" altLang="en-US" b="1">
                <a:latin typeface="Arial Narrow" panose="020B0606020202030204" pitchFamily="34" charset="0"/>
              </a:rPr>
              <a:t> </a:t>
            </a:r>
            <a:endParaRPr lang="en-US" altLang="en-US" sz="1800" b="1">
              <a:latin typeface="Arial Narrow" panose="020B0606020202030204" pitchFamily="34" charset="0"/>
            </a:endParaRPr>
          </a:p>
        </p:txBody>
      </p:sp>
      <p:pic>
        <p:nvPicPr>
          <p:cNvPr id="4"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383463" y="2878138"/>
            <a:ext cx="140335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90838" y="2862263"/>
            <a:ext cx="1393825"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3663" y="2878138"/>
            <a:ext cx="12461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386263" y="2878138"/>
            <a:ext cx="140335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428750" y="2882900"/>
            <a:ext cx="13620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864225" y="2862263"/>
            <a:ext cx="1393825"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3" name="Rectangle 10"/>
          <p:cNvSpPr>
            <a:spLocks noChangeArrowheads="1"/>
          </p:cNvSpPr>
          <p:nvPr/>
        </p:nvSpPr>
        <p:spPr bwMode="auto">
          <a:xfrm>
            <a:off x="1933575" y="1052513"/>
            <a:ext cx="52752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eaLnBrk="1" hangingPunct="1">
              <a:lnSpc>
                <a:spcPct val="100000"/>
              </a:lnSpc>
              <a:spcBef>
                <a:spcPct val="0"/>
              </a:spcBef>
              <a:buClrTx/>
              <a:buSzTx/>
              <a:buFontTx/>
              <a:buNone/>
            </a:pPr>
            <a:r>
              <a:rPr lang="is-IS" altLang="en-US" sz="2800" b="1">
                <a:latin typeface="Abadi" panose="020B0604020104020204" pitchFamily="34" charset="0"/>
              </a:rPr>
              <a:t>Minds Into Matters -  Making BoB</a:t>
            </a:r>
          </a:p>
          <a:p>
            <a:pPr algn="ctr" eaLnBrk="1" hangingPunct="1">
              <a:lnSpc>
                <a:spcPct val="100000"/>
              </a:lnSpc>
              <a:spcBef>
                <a:spcPct val="0"/>
              </a:spcBef>
              <a:buClrTx/>
              <a:buSzTx/>
              <a:buFontTx/>
              <a:buNone/>
            </a:pPr>
            <a:r>
              <a:rPr lang="is-IS" altLang="en-US" sz="2800" b="1">
                <a:latin typeface="Abadi" panose="020B0604020104020204" pitchFamily="34" charset="0"/>
              </a:rPr>
              <a:t> 2016 – 2018</a:t>
            </a:r>
          </a:p>
          <a:p>
            <a:pPr algn="ctr" eaLnBrk="1" hangingPunct="1">
              <a:lnSpc>
                <a:spcPct val="100000"/>
              </a:lnSpc>
              <a:spcBef>
                <a:spcPct val="0"/>
              </a:spcBef>
              <a:buClrTx/>
              <a:buSzTx/>
              <a:buFontTx/>
              <a:buNone/>
            </a:pPr>
            <a:r>
              <a:rPr lang="is-IS" altLang="en-US" sz="2800" b="1">
                <a:latin typeface="Arial Narrow" panose="020B0606020202030204" pitchFamily="34" charset="0"/>
              </a:rPr>
              <a:t> </a:t>
            </a:r>
          </a:p>
        </p:txBody>
      </p:sp>
      <p:sp>
        <p:nvSpPr>
          <p:cNvPr id="15374" name="TextBox 9"/>
          <p:cNvSpPr txBox="1">
            <a:spLocks noChangeArrowheads="1"/>
          </p:cNvSpPr>
          <p:nvPr/>
        </p:nvSpPr>
        <p:spPr bwMode="auto">
          <a:xfrm>
            <a:off x="1116013" y="4149725"/>
            <a:ext cx="7159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1800" b="1">
                <a:latin typeface="Arial" panose="020B0604020202020204" pitchFamily="34" charset="0"/>
              </a:rPr>
              <a:t> </a:t>
            </a:r>
            <a:r>
              <a:rPr lang="is-IS" altLang="en-US" sz="2400" b="1">
                <a:latin typeface="Abadi" panose="020B0604020104020204" pitchFamily="34" charset="0"/>
              </a:rPr>
              <a:t>A presentations for ME day held in Podebrady on the  16th of May 2018  </a:t>
            </a:r>
          </a:p>
          <a:p>
            <a:pPr algn="ctr">
              <a:lnSpc>
                <a:spcPct val="100000"/>
              </a:lnSpc>
              <a:spcBef>
                <a:spcPct val="0"/>
              </a:spcBef>
              <a:buClrTx/>
              <a:buSzTx/>
              <a:buFontTx/>
              <a:buNone/>
            </a:pPr>
            <a:r>
              <a:rPr lang="cs-CZ" altLang="en-US" sz="2400" b="1">
                <a:latin typeface="Abadi" panose="020B0604020104020204" pitchFamily="34" charset="0"/>
              </a:rPr>
              <a:t>Hotelová škola</a:t>
            </a:r>
            <a:r>
              <a:rPr lang="is-IS" altLang="en-US" sz="2400" b="1">
                <a:latin typeface="Abadi" panose="020B0604020104020204" pitchFamily="34" charset="0"/>
              </a:rPr>
              <a:t>  Czech Republic </a:t>
            </a:r>
            <a:endParaRPr lang="en-US" altLang="en-US" sz="1800">
              <a:latin typeface="Abadi" panose="020B0604020104020204" pitchFamily="34" charset="0"/>
            </a:endParaRPr>
          </a:p>
        </p:txBody>
      </p:sp>
    </p:spTree>
  </p:cSld>
  <p:clrMapOvr>
    <a:masterClrMapping/>
  </p:clrMapOvr>
  <p:transition spd="slow">
    <p:circle/>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solidFill>
                  <a:schemeClr val="bg1"/>
                </a:solidFill>
              </a:rPr>
              <a:t>Our partners in the Erasmus + project  MM </a:t>
            </a:r>
            <a:r>
              <a:rPr lang="en-GB" altLang="en-US" dirty="0"/>
              <a:t>	                                                                                           </a:t>
            </a:r>
            <a:r>
              <a:rPr lang="en-GB" altLang="en-US" b="1" dirty="0"/>
              <a:t>  </a:t>
            </a:r>
            <a:endParaRPr lang="en-US" altLang="en-US" dirty="0"/>
          </a:p>
        </p:txBody>
      </p:sp>
      <p:pic>
        <p:nvPicPr>
          <p:cNvPr id="26627" name="Picture 2" descr="cid:image002.png@01D06559.DC9F8180"/>
          <p:cNvPicPr>
            <a:picLocks noChangeAspect="1" noChangeArrowheads="1"/>
          </p:cNvPicPr>
          <p:nvPr/>
        </p:nvPicPr>
        <p:blipFill>
          <a:blip r:embed="rId5" r:link="rId6">
            <a:extLst>
              <a:ext uri="{28A0092B-C50C-407E-A947-70E740481C1C}">
                <a14:useLocalDpi xmlns:a14="http://schemas.microsoft.com/office/drawing/2010/main"/>
              </a:ext>
            </a:extLst>
          </a:blip>
          <a:srcRect/>
          <a:stretch>
            <a:fillRect/>
          </a:stretch>
        </p:blipFill>
        <p:spPr bwMode="auto">
          <a:xfrm>
            <a:off x="3022600" y="292100"/>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6"/>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Box 9"/>
          <p:cNvSpPr txBox="1">
            <a:spLocks noChangeArrowheads="1"/>
          </p:cNvSpPr>
          <p:nvPr/>
        </p:nvSpPr>
        <p:spPr bwMode="auto">
          <a:xfrm>
            <a:off x="755650" y="4132263"/>
            <a:ext cx="75565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2400" b="1">
                <a:latin typeface="Bradley Hand ITC" panose="03070402050302030203" pitchFamily="66" charset="0"/>
              </a:rPr>
              <a:t>     </a:t>
            </a:r>
            <a:r>
              <a:rPr lang="is-IS" altLang="en-US" sz="2800" b="1">
                <a:latin typeface="Abadi" panose="020B0604020104020204" pitchFamily="34" charset="0"/>
              </a:rPr>
              <a:t>Minds Into Matters – Making BoB</a:t>
            </a:r>
          </a:p>
          <a:p>
            <a:pPr algn="ctr">
              <a:lnSpc>
                <a:spcPct val="100000"/>
              </a:lnSpc>
              <a:spcBef>
                <a:spcPct val="0"/>
              </a:spcBef>
              <a:buClrTx/>
              <a:buSzTx/>
              <a:buFontTx/>
              <a:buNone/>
            </a:pPr>
            <a:r>
              <a:rPr lang="is-IS" altLang="en-US" sz="2400" b="1">
                <a:latin typeface="Abadi" panose="020B0604020104020204" pitchFamily="34" charset="0"/>
              </a:rPr>
              <a:t>Working with partners from 5 countries </a:t>
            </a:r>
          </a:p>
          <a:p>
            <a:pPr algn="ctr">
              <a:lnSpc>
                <a:spcPct val="100000"/>
              </a:lnSpc>
              <a:spcBef>
                <a:spcPct val="0"/>
              </a:spcBef>
              <a:buClrTx/>
              <a:buSzTx/>
              <a:buFontTx/>
              <a:buNone/>
            </a:pPr>
            <a:r>
              <a:rPr lang="is-IS" altLang="en-US" sz="2400" b="1">
                <a:latin typeface="Abadi" panose="020B0604020104020204" pitchFamily="34" charset="0"/>
              </a:rPr>
              <a:t>With similar findings and situations</a:t>
            </a:r>
          </a:p>
          <a:p>
            <a:pPr algn="ctr">
              <a:lnSpc>
                <a:spcPct val="100000"/>
              </a:lnSpc>
              <a:spcBef>
                <a:spcPct val="0"/>
              </a:spcBef>
              <a:buClrTx/>
              <a:buSzTx/>
              <a:buFontTx/>
              <a:buNone/>
            </a:pPr>
            <a:r>
              <a:rPr lang="is-IS" altLang="en-US" sz="2400" b="1">
                <a:latin typeface="Abadi" panose="020B0604020104020204" pitchFamily="34" charset="0"/>
              </a:rPr>
              <a:t>  </a:t>
            </a:r>
            <a:r>
              <a:rPr lang="is-IS" altLang="en-US" b="1">
                <a:latin typeface="Arial Narrow" panose="020B0606020202030204" pitchFamily="34" charset="0"/>
              </a:rPr>
              <a:t>            </a:t>
            </a:r>
            <a:endParaRPr lang="en-US" altLang="en-US" sz="1800" b="1">
              <a:latin typeface="Arial Narrow" panose="020B0606020202030204" pitchFamily="34" charset="0"/>
            </a:endParaRPr>
          </a:p>
        </p:txBody>
      </p:sp>
      <p:pic>
        <p:nvPicPr>
          <p:cNvPr id="4"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407275" y="2101850"/>
            <a:ext cx="140335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841625" y="2082800"/>
            <a:ext cx="137953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9375" y="2066925"/>
            <a:ext cx="12858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352925" y="2092325"/>
            <a:ext cx="137636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443038" y="2078038"/>
            <a:ext cx="12811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838825" y="2082800"/>
            <a:ext cx="1393825"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7" name="TextBox 2"/>
          <p:cNvSpPr txBox="1">
            <a:spLocks noChangeArrowheads="1"/>
          </p:cNvSpPr>
          <p:nvPr/>
        </p:nvSpPr>
        <p:spPr bwMode="auto">
          <a:xfrm>
            <a:off x="2084388" y="1230313"/>
            <a:ext cx="54721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latin typeface="Abadi" panose="020B0604020104020204" pitchFamily="34" charset="0"/>
              </a:rPr>
              <a:t>Work with others – create a pilot project </a:t>
            </a:r>
            <a:endParaRPr lang="en-US" altLang="en-US" sz="1800">
              <a:latin typeface="Arial" panose="020B0604020202020204" pitchFamily="34" charset="0"/>
            </a:endParaRPr>
          </a:p>
        </p:txBody>
      </p:sp>
    </p:spTree>
  </p:cSld>
  <p:clrMapOvr>
    <a:masterClrMapping/>
  </p:clrMapOvr>
  <p:transition spd="slow">
    <p:circle/>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barn(inVertical)">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59463"/>
            <a:ext cx="7181850" cy="854075"/>
          </a:xfrm>
        </p:spPr>
        <p:txBody>
          <a:bodyPr/>
          <a:lstStyle/>
          <a:p>
            <a:pPr eaLnBrk="1" fontAlgn="auto" hangingPunct="1">
              <a:spcAft>
                <a:spcPts val="0"/>
              </a:spcAft>
              <a:defRPr/>
            </a:pPr>
            <a:r>
              <a:rPr lang="en-GB" altLang="en-US" sz="1800" b="1" dirty="0">
                <a:solidFill>
                  <a:schemeClr val="bg1"/>
                </a:solidFill>
              </a:rPr>
              <a:t>Our working group in the project </a:t>
            </a:r>
            <a:r>
              <a:rPr lang="en-GB" altLang="en-US" dirty="0"/>
              <a:t>	                                                                                           </a:t>
            </a:r>
            <a:r>
              <a:rPr lang="en-GB" altLang="en-US" b="1" dirty="0"/>
              <a:t>  </a:t>
            </a:r>
            <a:endParaRPr lang="en-US" altLang="en-US" dirty="0"/>
          </a:p>
        </p:txBody>
      </p:sp>
      <p:pic>
        <p:nvPicPr>
          <p:cNvPr id="28675" name="Picture 2" descr="cid:image002.png@01D06559.DC9F8180"/>
          <p:cNvPicPr>
            <a:picLocks noChangeAspect="1" noChangeArrowheads="1"/>
          </p:cNvPicPr>
          <p:nvPr/>
        </p:nvPicPr>
        <p:blipFill>
          <a:blip r:embed="rId4" r:link="rId5">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extBox 9"/>
          <p:cNvSpPr txBox="1">
            <a:spLocks noChangeArrowheads="1"/>
          </p:cNvSpPr>
          <p:nvPr/>
        </p:nvSpPr>
        <p:spPr bwMode="auto">
          <a:xfrm>
            <a:off x="1476375" y="1360488"/>
            <a:ext cx="71183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latin typeface="Abadi" panose="020B0604020104020204" pitchFamily="34" charset="0"/>
              </a:rPr>
              <a:t>Getting to know each others culture and tourism</a:t>
            </a:r>
          </a:p>
          <a:p>
            <a:pPr>
              <a:lnSpc>
                <a:spcPct val="100000"/>
              </a:lnSpc>
              <a:spcBef>
                <a:spcPct val="0"/>
              </a:spcBef>
              <a:buClrTx/>
              <a:buSzTx/>
              <a:buFontTx/>
              <a:buNone/>
            </a:pPr>
            <a:r>
              <a:rPr lang="is-IS" altLang="en-US" sz="2400" b="1">
                <a:latin typeface="Abadi" panose="020B0604020104020204" pitchFamily="34" charset="0"/>
              </a:rPr>
              <a:t>Setting the working rules </a:t>
            </a:r>
          </a:p>
          <a:p>
            <a:pPr>
              <a:lnSpc>
                <a:spcPct val="100000"/>
              </a:lnSpc>
              <a:spcBef>
                <a:spcPct val="0"/>
              </a:spcBef>
              <a:buClrTx/>
              <a:buSzTx/>
              <a:buFontTx/>
              <a:buNone/>
            </a:pPr>
            <a:r>
              <a:rPr lang="is-IS" altLang="en-US" sz="2400" b="1">
                <a:latin typeface="Abadi" panose="020B0604020104020204" pitchFamily="34" charset="0"/>
              </a:rPr>
              <a:t>Understanding BoB – Book of Business </a:t>
            </a:r>
          </a:p>
          <a:p>
            <a:pPr>
              <a:lnSpc>
                <a:spcPct val="100000"/>
              </a:lnSpc>
              <a:spcBef>
                <a:spcPct val="0"/>
              </a:spcBef>
              <a:buClrTx/>
              <a:buSzTx/>
              <a:buFontTx/>
              <a:buNone/>
            </a:pPr>
            <a:r>
              <a:rPr lang="is-IS" altLang="en-US" sz="2400" b="1">
                <a:latin typeface="Abadi" panose="020B0604020104020204" pitchFamily="34" charset="0"/>
              </a:rPr>
              <a:t>Finding Turbos to work with   </a:t>
            </a:r>
            <a:endParaRPr lang="it-IT" altLang="en-US" sz="3200">
              <a:latin typeface="Abadi" panose="020B0604020104020204" pitchFamily="34" charset="0"/>
            </a:endParaRPr>
          </a:p>
          <a:p>
            <a:pPr>
              <a:lnSpc>
                <a:spcPct val="100000"/>
              </a:lnSpc>
              <a:spcBef>
                <a:spcPct val="0"/>
              </a:spcBef>
              <a:buClrTx/>
              <a:buSzTx/>
              <a:buFontTx/>
              <a:buNone/>
            </a:pPr>
            <a:endParaRPr lang="en-US" altLang="en-US" sz="2400" b="1">
              <a:latin typeface="Arial Narrow" panose="020B0606020202030204" pitchFamily="34" charset="0"/>
            </a:endParaRPr>
          </a:p>
        </p:txBody>
      </p:sp>
      <p:pic>
        <p:nvPicPr>
          <p:cNvPr id="28679"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76325" y="3149600"/>
            <a:ext cx="6911975" cy="27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nodeType="clickEffect">
                                  <p:stCondLst>
                                    <p:cond delay="0"/>
                                  </p:stCondLst>
                                  <p:childTnLst>
                                    <p:set>
                                      <p:cBhvr>
                                        <p:cTn id="10" dur="1" fill="hold">
                                          <p:stCondLst>
                                            <p:cond delay="0"/>
                                          </p:stCondLst>
                                        </p:cTn>
                                        <p:tgtEl>
                                          <p:spTgt spid="30726">
                                            <p:txEl>
                                              <p:pRg st="0" end="0"/>
                                            </p:txEl>
                                          </p:spTgt>
                                        </p:tgtEl>
                                        <p:attrNameLst>
                                          <p:attrName>style.visibility</p:attrName>
                                        </p:attrNameLst>
                                      </p:cBhvr>
                                      <p:to>
                                        <p:strVal val="visible"/>
                                      </p:to>
                                    </p:set>
                                    <p:animEffect transition="in" filter="barn(inVertical)">
                                      <p:cBhvr>
                                        <p:cTn id="11" dur="500"/>
                                        <p:tgtEl>
                                          <p:spTgt spid="30726">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30726">
                                            <p:txEl>
                                              <p:pRg st="1" end="1"/>
                                            </p:txEl>
                                          </p:spTgt>
                                        </p:tgtEl>
                                        <p:attrNameLst>
                                          <p:attrName>style.visibility</p:attrName>
                                        </p:attrNameLst>
                                      </p:cBhvr>
                                      <p:to>
                                        <p:strVal val="visible"/>
                                      </p:to>
                                    </p:set>
                                    <p:animEffect transition="in" filter="barn(inVertical)">
                                      <p:cBhvr>
                                        <p:cTn id="16" dur="500"/>
                                        <p:tgtEl>
                                          <p:spTgt spid="30726">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30726">
                                            <p:txEl>
                                              <p:pRg st="2" end="2"/>
                                            </p:txEl>
                                          </p:spTgt>
                                        </p:tgtEl>
                                        <p:attrNameLst>
                                          <p:attrName>style.visibility</p:attrName>
                                        </p:attrNameLst>
                                      </p:cBhvr>
                                      <p:to>
                                        <p:strVal val="visible"/>
                                      </p:to>
                                    </p:set>
                                    <p:animEffect transition="in" filter="barn(inVertical)">
                                      <p:cBhvr>
                                        <p:cTn id="21" dur="500"/>
                                        <p:tgtEl>
                                          <p:spTgt spid="30726">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30726">
                                            <p:txEl>
                                              <p:pRg st="3" end="3"/>
                                            </p:txEl>
                                          </p:spTgt>
                                        </p:tgtEl>
                                        <p:attrNameLst>
                                          <p:attrName>style.visibility</p:attrName>
                                        </p:attrNameLst>
                                      </p:cBhvr>
                                      <p:to>
                                        <p:strVal val="visible"/>
                                      </p:to>
                                    </p:set>
                                    <p:animEffect transition="in" filter="barn(inVertical)">
                                      <p:cBhvr>
                                        <p:cTn id="26" dur="500"/>
                                        <p:tgtEl>
                                          <p:spTgt spid="307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bwMode="auto">
          <a:xfrm>
            <a:off x="6356350" y="5961063"/>
            <a:ext cx="1149350" cy="27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fld id="{69221A4A-4829-4AFD-8C66-3FF954B14367}" type="slidenum">
              <a:rPr lang="is-IS" altLang="is-IS" sz="2800" smtClean="0">
                <a:solidFill>
                  <a:srgbClr val="7F7F7F"/>
                </a:solidFill>
                <a:latin typeface="Arial" panose="020B0604020202020204" pitchFamily="34" charset="0"/>
              </a:rPr>
              <a:pPr>
                <a:lnSpc>
                  <a:spcPct val="100000"/>
                </a:lnSpc>
                <a:spcBef>
                  <a:spcPct val="0"/>
                </a:spcBef>
                <a:buClrTx/>
                <a:buSzTx/>
                <a:buFontTx/>
                <a:buNone/>
              </a:pPr>
              <a:t>12</a:t>
            </a:fld>
            <a:endParaRPr lang="is-IS" altLang="is-IS" sz="2800" smtClean="0">
              <a:solidFill>
                <a:srgbClr val="7F7F7F"/>
              </a:solidFill>
              <a:latin typeface="Arial" panose="020B0604020202020204" pitchFamily="34" charset="0"/>
            </a:endParaRPr>
          </a:p>
        </p:txBody>
      </p:sp>
      <p:pic>
        <p:nvPicPr>
          <p:cNvPr id="3072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01013" y="6137275"/>
            <a:ext cx="69215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extLst>
          </p:cNvPr>
          <p:cNvSpPr txBox="1"/>
          <p:nvPr/>
        </p:nvSpPr>
        <p:spPr>
          <a:xfrm>
            <a:off x="303213" y="404813"/>
            <a:ext cx="8855075" cy="4432300"/>
          </a:xfrm>
          <a:prstGeom prst="rect">
            <a:avLst/>
          </a:prstGeom>
          <a:noFill/>
        </p:spPr>
        <p:txBody>
          <a:bodyPr>
            <a:spAutoFit/>
          </a:bodyPr>
          <a:lstStyle/>
          <a:p>
            <a:pPr>
              <a:defRPr/>
            </a:pPr>
            <a:r>
              <a:rPr lang="is-IS" altLang="en-US" sz="2800" b="1" dirty="0"/>
              <a:t>Andragogy </a:t>
            </a:r>
            <a:r>
              <a:rPr lang="en-US" dirty="0"/>
              <a:t>- </a:t>
            </a:r>
            <a:r>
              <a:rPr lang="en-US" u="sng" dirty="0"/>
              <a:t>‘</a:t>
            </a:r>
            <a:r>
              <a:rPr lang="en-US" b="1" u="sng" dirty="0"/>
              <a:t>the art and science of helping adults learn’ </a:t>
            </a:r>
            <a:endParaRPr lang="is-IS" b="1" u="sng" dirty="0">
              <a:latin typeface="Abadi" panose="020B0604020104020204" pitchFamily="34" charset="0"/>
            </a:endParaRPr>
          </a:p>
          <a:p>
            <a:pPr>
              <a:defRPr/>
            </a:pPr>
            <a:endParaRPr lang="is-IS" b="1" u="sng" dirty="0">
              <a:latin typeface="Abadi" panose="020B0604020104020204" pitchFamily="34" charset="0"/>
            </a:endParaRPr>
          </a:p>
          <a:p>
            <a:pPr>
              <a:defRPr/>
            </a:pPr>
            <a:r>
              <a:rPr lang="is-IS" sz="2800" b="1" dirty="0">
                <a:latin typeface="Abadi" panose="020B0604020104020204" pitchFamily="34" charset="0"/>
              </a:rPr>
              <a:t>Our approach </a:t>
            </a:r>
          </a:p>
          <a:p>
            <a:pPr>
              <a:defRPr/>
            </a:pPr>
            <a:endParaRPr lang="is-IS" sz="2800" b="1" dirty="0">
              <a:latin typeface="Abadi" panose="020B0604020104020204" pitchFamily="34" charset="0"/>
            </a:endParaRPr>
          </a:p>
          <a:p>
            <a:pPr marL="342900" indent="-342900">
              <a:buFont typeface="Arial" panose="020B0604020202020204" pitchFamily="34" charset="0"/>
              <a:buChar char="•"/>
              <a:defRPr/>
            </a:pPr>
            <a:r>
              <a:rPr lang="is-IS" sz="2400" b="1" dirty="0">
                <a:latin typeface="Abadi" panose="020B0604020104020204" pitchFamily="34" charset="0"/>
              </a:rPr>
              <a:t>Self directed learning – knowledge for daily work </a:t>
            </a:r>
          </a:p>
          <a:p>
            <a:pPr marL="285750" indent="-285750">
              <a:buFont typeface="Arial" panose="020B0604020202020204" pitchFamily="34" charset="0"/>
              <a:buChar char="•"/>
              <a:defRPr/>
            </a:pPr>
            <a:r>
              <a:rPr lang="is-IS" sz="2400" b="1" dirty="0">
                <a:latin typeface="Abadi" panose="020B0604020104020204" pitchFamily="34" charset="0"/>
              </a:rPr>
              <a:t>Mentor or facilitator who are assisting, directing and in our case also writing BoB – instructed by the TURBO themselves</a:t>
            </a:r>
          </a:p>
          <a:p>
            <a:pPr marL="285750" indent="-285750">
              <a:buFont typeface="Arial" panose="020B0604020202020204" pitchFamily="34" charset="0"/>
              <a:buChar char="•"/>
              <a:defRPr/>
            </a:pPr>
            <a:r>
              <a:rPr lang="is-IS" sz="2400" b="1" dirty="0">
                <a:latin typeface="Abadi" panose="020B0604020104020204" pitchFamily="34" charset="0"/>
              </a:rPr>
              <a:t>Appropriate and tailored  cooperations to the need of adults</a:t>
            </a:r>
          </a:p>
          <a:p>
            <a:pPr marL="285750" indent="-285750">
              <a:buFont typeface="Arial" panose="020B0604020202020204" pitchFamily="34" charset="0"/>
              <a:buChar char="•"/>
              <a:defRPr/>
            </a:pPr>
            <a:r>
              <a:rPr lang="is-IS" sz="2400" b="1" dirty="0">
                <a:latin typeface="Abadi" panose="020B0604020104020204" pitchFamily="34" charset="0"/>
              </a:rPr>
              <a:t>Based on mutual respect and trust </a:t>
            </a:r>
          </a:p>
          <a:p>
            <a:pPr marL="285750" indent="-285750">
              <a:buFont typeface="Arial" panose="020B0604020202020204" pitchFamily="34" charset="0"/>
              <a:buChar char="•"/>
              <a:defRPr/>
            </a:pPr>
            <a:r>
              <a:rPr lang="is-IS" sz="2400" b="1" dirty="0">
                <a:latin typeface="Abadi" panose="020B0604020104020204" pitchFamily="34" charset="0"/>
              </a:rPr>
              <a:t>Fun and fitting </a:t>
            </a:r>
            <a:endParaRPr lang="en-US" sz="2400" b="1" dirty="0">
              <a:latin typeface="Abadi" panose="020B0604020104020204" pitchFamily="34" charset="0"/>
            </a:endParaRPr>
          </a:p>
          <a:p>
            <a:pPr marL="285750" indent="-285750">
              <a:buFont typeface="Arial" panose="020B0604020202020204" pitchFamily="34" charset="0"/>
              <a:buChar char="•"/>
              <a:defRPr/>
            </a:pPr>
            <a:endParaRPr lang="en-US" b="1" dirty="0">
              <a:latin typeface="Abadi" panose="020B0604020104020204" pitchFamily="34" charset="0"/>
            </a:endParaRPr>
          </a:p>
          <a:p>
            <a:pPr>
              <a:defRPr/>
            </a:pPr>
            <a:r>
              <a:rPr lang="en-US" b="1" dirty="0">
                <a:solidFill>
                  <a:schemeClr val="bg1"/>
                </a:solidFill>
                <a:latin typeface="Abadi" panose="020B0604020104020204" pitchFamily="34" charset="0"/>
              </a:rPr>
              <a:t> </a:t>
            </a:r>
          </a:p>
        </p:txBody>
      </p:sp>
      <p:sp>
        <p:nvSpPr>
          <p:cNvPr id="27653" name="TextBox 1"/>
          <p:cNvSpPr txBox="1">
            <a:spLocks noChangeArrowheads="1"/>
          </p:cNvSpPr>
          <p:nvPr/>
        </p:nvSpPr>
        <p:spPr bwMode="auto">
          <a:xfrm>
            <a:off x="179388" y="6205538"/>
            <a:ext cx="7875587"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buFont typeface="Arial" panose="020B0604020202020204" pitchFamily="34" charset="0"/>
              <a:buNone/>
            </a:pPr>
            <a:r>
              <a:rPr lang="is-IS" altLang="en-US" sz="2800" b="1">
                <a:solidFill>
                  <a:schemeClr val="bg1"/>
                </a:solidFill>
              </a:rPr>
              <a:t> How can we work with the adult TURBOS?   </a:t>
            </a:r>
          </a:p>
          <a:p>
            <a:pPr>
              <a:buFont typeface="Arial" panose="020B0604020202020204" pitchFamily="34" charset="0"/>
              <a:buNone/>
            </a:pPr>
            <a:endParaRPr lang="is-IS" altLang="en-US" sz="2800" b="1">
              <a:latin typeface="Abadi" panose="020B0604020104020204" pitchFamily="34" charset="0"/>
            </a:endParaRPr>
          </a:p>
        </p:txBody>
      </p:sp>
      <p:pic>
        <p:nvPicPr>
          <p:cNvPr id="28678" name="Picture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64163" y="3708400"/>
            <a:ext cx="3319462"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4950" y="188913"/>
            <a:ext cx="950913"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3213" y="4291013"/>
            <a:ext cx="909637"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circle(in)">
                                      <p:cBhvr>
                                        <p:cTn id="7" dur="2000"/>
                                        <p:tgtEl>
                                          <p:spTgt spid="27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ntr" presetSubtype="0" fill="hold" nodeType="clickEffect">
                                  <p:stCondLst>
                                    <p:cond delay="0"/>
                                  </p:stCondLst>
                                  <p:childTnLst>
                                    <p:set>
                                      <p:cBhvr>
                                        <p:cTn id="31" dur="1" fill="hold">
                                          <p:stCondLst>
                                            <p:cond delay="0"/>
                                          </p:stCondLst>
                                        </p:cTn>
                                        <p:tgtEl>
                                          <p:spTgt spid="28678"/>
                                        </p:tgtEl>
                                        <p:attrNameLst>
                                          <p:attrName>style.visibility</p:attrName>
                                        </p:attrNameLst>
                                      </p:cBhvr>
                                      <p:to>
                                        <p:strVal val="visible"/>
                                      </p:to>
                                    </p:set>
                                    <p:anim calcmode="lin" valueType="num">
                                      <p:cBhvr>
                                        <p:cTn id="32" dur="1000" fill="hold"/>
                                        <p:tgtEl>
                                          <p:spTgt spid="28678"/>
                                        </p:tgtEl>
                                        <p:attrNameLst>
                                          <p:attrName>ppt_w</p:attrName>
                                        </p:attrNameLst>
                                      </p:cBhvr>
                                      <p:tavLst>
                                        <p:tav tm="0">
                                          <p:val>
                                            <p:fltVal val="0"/>
                                          </p:val>
                                        </p:tav>
                                        <p:tav tm="100000">
                                          <p:val>
                                            <p:strVal val="#ppt_w"/>
                                          </p:val>
                                        </p:tav>
                                      </p:tavLst>
                                    </p:anim>
                                    <p:anim calcmode="lin" valueType="num">
                                      <p:cBhvr>
                                        <p:cTn id="33" dur="1000" fill="hold"/>
                                        <p:tgtEl>
                                          <p:spTgt spid="28678"/>
                                        </p:tgtEl>
                                        <p:attrNameLst>
                                          <p:attrName>ppt_h</p:attrName>
                                        </p:attrNameLst>
                                      </p:cBhvr>
                                      <p:tavLst>
                                        <p:tav tm="0">
                                          <p:val>
                                            <p:fltVal val="0"/>
                                          </p:val>
                                        </p:tav>
                                        <p:tav tm="100000">
                                          <p:val>
                                            <p:strVal val="#ppt_h"/>
                                          </p:val>
                                        </p:tav>
                                      </p:tavLst>
                                    </p:anim>
                                    <p:anim calcmode="lin" valueType="num">
                                      <p:cBhvr>
                                        <p:cTn id="34" dur="1000" fill="hold"/>
                                        <p:tgtEl>
                                          <p:spTgt spid="28678"/>
                                        </p:tgtEl>
                                        <p:attrNameLst>
                                          <p:attrName>style.rotation</p:attrName>
                                        </p:attrNameLst>
                                      </p:cBhvr>
                                      <p:tavLst>
                                        <p:tav tm="0">
                                          <p:val>
                                            <p:fltVal val="90"/>
                                          </p:val>
                                        </p:tav>
                                        <p:tav tm="100000">
                                          <p:val>
                                            <p:fltVal val="0"/>
                                          </p:val>
                                        </p:tav>
                                      </p:tavLst>
                                    </p:anim>
                                    <p:animEffect transition="in" filter="fade">
                                      <p:cBhvr>
                                        <p:cTn id="35" dur="10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7181850" cy="854075"/>
          </a:xfrm>
        </p:spPr>
        <p:txBody>
          <a:bodyPr/>
          <a:lstStyle/>
          <a:p>
            <a:pPr eaLnBrk="1" fontAlgn="auto" hangingPunct="1">
              <a:spcAft>
                <a:spcPts val="0"/>
              </a:spcAft>
              <a:defRPr/>
            </a:pPr>
            <a:r>
              <a:rPr lang="en-GB" altLang="en-US" sz="1800" b="1" dirty="0">
                <a:solidFill>
                  <a:schemeClr val="bg1"/>
                </a:solidFill>
              </a:rPr>
              <a:t>How did we prepare our partners for the work ?</a:t>
            </a:r>
            <a:r>
              <a:rPr lang="en-GB" altLang="en-US" dirty="0"/>
              <a:t>	                                                                                           </a:t>
            </a:r>
            <a:r>
              <a:rPr lang="en-GB" altLang="en-US" b="1" dirty="0"/>
              <a:t>  </a:t>
            </a:r>
            <a:endParaRPr lang="en-US" altLang="en-US" dirty="0"/>
          </a:p>
        </p:txBody>
      </p:sp>
      <p:pic>
        <p:nvPicPr>
          <p:cNvPr id="32771"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9"/>
          <p:cNvSpPr txBox="1">
            <a:spLocks noChangeArrowheads="1"/>
          </p:cNvSpPr>
          <p:nvPr/>
        </p:nvSpPr>
        <p:spPr bwMode="auto">
          <a:xfrm>
            <a:off x="1844675" y="947738"/>
            <a:ext cx="49577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800" b="1">
                <a:latin typeface="Arial Narrow" panose="020B0606020202030204" pitchFamily="34" charset="0"/>
              </a:rPr>
              <a:t>Mentor training for all members  </a:t>
            </a:r>
            <a:endParaRPr lang="it-IT" altLang="en-US" sz="3600">
              <a:latin typeface="Arial" panose="020B0604020202020204" pitchFamily="34" charset="0"/>
            </a:endParaRPr>
          </a:p>
          <a:p>
            <a:pPr>
              <a:lnSpc>
                <a:spcPct val="100000"/>
              </a:lnSpc>
              <a:spcBef>
                <a:spcPct val="0"/>
              </a:spcBef>
              <a:buClrTx/>
              <a:buSzTx/>
              <a:buFontTx/>
              <a:buNone/>
            </a:pPr>
            <a:endParaRPr lang="en-US" altLang="en-US" sz="2400" b="1">
              <a:latin typeface="Arial Narrow" panose="020B0606020202030204" pitchFamily="34" charset="0"/>
            </a:endParaRPr>
          </a:p>
        </p:txBody>
      </p:sp>
      <p:sp>
        <p:nvSpPr>
          <p:cNvPr id="7" name="TextBox 6">
            <a:extLst>
              <a:ext uri="{FF2B5EF4-FFF2-40B4-BE49-F238E27FC236}"/>
            </a:extLst>
          </p:cNvPr>
          <p:cNvSpPr txBox="1"/>
          <p:nvPr/>
        </p:nvSpPr>
        <p:spPr>
          <a:xfrm>
            <a:off x="455613" y="1782763"/>
            <a:ext cx="6410325" cy="3756025"/>
          </a:xfrm>
          <a:prstGeom prst="rect">
            <a:avLst/>
          </a:prstGeom>
          <a:noFill/>
        </p:spPr>
        <p:txBody>
          <a:bodyPr>
            <a:spAutoFit/>
          </a:bodyPr>
          <a:lstStyle/>
          <a:p>
            <a:pPr>
              <a:defRPr/>
            </a:pPr>
            <a:r>
              <a:rPr lang="is-IS" sz="2800" b="1" dirty="0">
                <a:latin typeface="Abadi" panose="020B0604020104020204" pitchFamily="34" charset="0"/>
              </a:rPr>
              <a:t>The main goal of the Mentor training</a:t>
            </a:r>
            <a:r>
              <a:rPr lang="is-IS" dirty="0"/>
              <a:t>:</a:t>
            </a:r>
          </a:p>
          <a:p>
            <a:pPr>
              <a:defRPr/>
            </a:pPr>
            <a:endParaRPr lang="is-IS" dirty="0"/>
          </a:p>
          <a:p>
            <a:pPr marL="285750" indent="-285750">
              <a:buFont typeface="Arial" panose="020B0604020202020204" pitchFamily="34" charset="0"/>
              <a:buChar char="•"/>
              <a:defRPr/>
            </a:pPr>
            <a:r>
              <a:rPr lang="en-US" sz="2400" b="1" dirty="0">
                <a:latin typeface="Abadi" panose="020B0604020104020204" pitchFamily="34" charset="0"/>
              </a:rPr>
              <a:t>To give &amp; get some advice about how to approach and work with the Turbos</a:t>
            </a:r>
          </a:p>
          <a:p>
            <a:pPr marL="285750" indent="-285750">
              <a:buFont typeface="Arial" panose="020B0604020202020204" pitchFamily="34" charset="0"/>
              <a:buChar char="•"/>
              <a:defRPr/>
            </a:pPr>
            <a:r>
              <a:rPr lang="is-IS" sz="2400" b="1" dirty="0">
                <a:latin typeface="Abadi" panose="020B0604020104020204" pitchFamily="34" charset="0"/>
              </a:rPr>
              <a:t>To try to get our partners  to understand the the concept of Andragogy </a:t>
            </a:r>
            <a:endParaRPr lang="en-US" sz="2400" b="1" dirty="0">
              <a:latin typeface="Abadi" panose="020B0604020104020204" pitchFamily="34" charset="0"/>
            </a:endParaRPr>
          </a:p>
          <a:p>
            <a:pPr marL="285750" indent="-285750">
              <a:buFont typeface="Arial" panose="020B0604020202020204" pitchFamily="34" charset="0"/>
              <a:buChar char="•"/>
              <a:defRPr/>
            </a:pPr>
            <a:r>
              <a:rPr lang="en-US" sz="2400" b="1" dirty="0">
                <a:latin typeface="Abadi" panose="020B0604020104020204" pitchFamily="34" charset="0"/>
              </a:rPr>
              <a:t>To have the Mentors to understand the TURBO situations and running SME</a:t>
            </a:r>
          </a:p>
          <a:p>
            <a:pPr marL="285750" indent="-285750">
              <a:buFont typeface="Arial" panose="020B0604020202020204" pitchFamily="34" charset="0"/>
              <a:buChar char="•"/>
              <a:defRPr/>
            </a:pPr>
            <a:r>
              <a:rPr lang="en-US" sz="2400" b="1" dirty="0">
                <a:latin typeface="Abadi" panose="020B0604020104020204" pitchFamily="34" charset="0"/>
              </a:rPr>
              <a:t>To practice and talk about the main purpose &amp; use of BoB for the Turbos </a:t>
            </a:r>
          </a:p>
        </p:txBody>
      </p:sp>
      <p:pic>
        <p:nvPicPr>
          <p:cNvPr id="17417" name="Picture 2">
            <a:extLst>
              <a:ext uri="{FF2B5EF4-FFF2-40B4-BE49-F238E27FC236}"/>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t="-10013"/>
          <a:stretch>
            <a:fillRect/>
          </a:stretch>
        </p:blipFill>
        <p:spPr bwMode="auto">
          <a:xfrm>
            <a:off x="7073900" y="2348880"/>
            <a:ext cx="2070100" cy="30210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7417"/>
                                        </p:tgtEl>
                                        <p:attrNameLst>
                                          <p:attrName>style.visibility</p:attrName>
                                        </p:attrNameLst>
                                      </p:cBhvr>
                                      <p:to>
                                        <p:strVal val="visible"/>
                                      </p:to>
                                    </p:set>
                                    <p:anim calcmode="lin" valueType="num">
                                      <p:cBhvr>
                                        <p:cTn id="7" dur="1000" fill="hold"/>
                                        <p:tgtEl>
                                          <p:spTgt spid="17417"/>
                                        </p:tgtEl>
                                        <p:attrNameLst>
                                          <p:attrName>ppt_w</p:attrName>
                                        </p:attrNameLst>
                                      </p:cBhvr>
                                      <p:tavLst>
                                        <p:tav tm="0">
                                          <p:val>
                                            <p:fltVal val="0"/>
                                          </p:val>
                                        </p:tav>
                                        <p:tav tm="100000">
                                          <p:val>
                                            <p:strVal val="#ppt_w"/>
                                          </p:val>
                                        </p:tav>
                                      </p:tavLst>
                                    </p:anim>
                                    <p:anim calcmode="lin" valueType="num">
                                      <p:cBhvr>
                                        <p:cTn id="8" dur="1000" fill="hold"/>
                                        <p:tgtEl>
                                          <p:spTgt spid="17417"/>
                                        </p:tgtEl>
                                        <p:attrNameLst>
                                          <p:attrName>ppt_h</p:attrName>
                                        </p:attrNameLst>
                                      </p:cBhvr>
                                      <p:tavLst>
                                        <p:tav tm="0">
                                          <p:val>
                                            <p:fltVal val="0"/>
                                          </p:val>
                                        </p:tav>
                                        <p:tav tm="100000">
                                          <p:val>
                                            <p:strVal val="#ppt_h"/>
                                          </p:val>
                                        </p:tav>
                                      </p:tavLst>
                                    </p:anim>
                                    <p:anim calcmode="lin" valueType="num">
                                      <p:cBhvr>
                                        <p:cTn id="9" dur="1000" fill="hold"/>
                                        <p:tgtEl>
                                          <p:spTgt spid="17417"/>
                                        </p:tgtEl>
                                        <p:attrNameLst>
                                          <p:attrName>style.rotation</p:attrName>
                                        </p:attrNameLst>
                                      </p:cBhvr>
                                      <p:tavLst>
                                        <p:tav tm="0">
                                          <p:val>
                                            <p:fltVal val="90"/>
                                          </p:val>
                                        </p:tav>
                                        <p:tav tm="100000">
                                          <p:val>
                                            <p:fltVal val="0"/>
                                          </p:val>
                                        </p:tav>
                                      </p:tavLst>
                                    </p:anim>
                                    <p:animEffect transition="in" filter="fade">
                                      <p:cBhvr>
                                        <p:cTn id="10" dur="1000"/>
                                        <p:tgtEl>
                                          <p:spTgt spid="1741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wipe(down)">
                                      <p:cBhvr>
                                        <p:cTn id="21" dur="500"/>
                                        <p:tgtEl>
                                          <p:spTgt spid="7">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wipe(down)">
                                      <p:cBhvr>
                                        <p:cTn id="26" dur="500"/>
                                        <p:tgtEl>
                                          <p:spTgt spid="7">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wipe(down)">
                                      <p:cBhvr>
                                        <p:cTn id="31" dur="500"/>
                                        <p:tgtEl>
                                          <p:spTgt spid="7">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7">
                                            <p:txEl>
                                              <p:pRg st="5" end="5"/>
                                            </p:txEl>
                                          </p:spTgt>
                                        </p:tgtEl>
                                        <p:attrNameLst>
                                          <p:attrName>style.visibility</p:attrName>
                                        </p:attrNameLst>
                                      </p:cBhvr>
                                      <p:to>
                                        <p:strVal val="visible"/>
                                      </p:to>
                                    </p:set>
                                    <p:animEffect transition="in" filter="wipe(down)">
                                      <p:cBhvr>
                                        <p:cTn id="36"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755650" y="5815013"/>
            <a:ext cx="6799263" cy="854075"/>
          </a:xfrm>
        </p:spPr>
        <p:txBody>
          <a:bodyPr/>
          <a:lstStyle/>
          <a:p>
            <a:pPr eaLnBrk="1" fontAlgn="auto" hangingPunct="1">
              <a:spcAft>
                <a:spcPts val="0"/>
              </a:spcAft>
              <a:defRPr/>
            </a:pPr>
            <a:r>
              <a:rPr lang="en-GB" altLang="en-US" sz="1800" b="1" dirty="0"/>
              <a:t>        </a:t>
            </a:r>
            <a:r>
              <a:rPr lang="en-GB" altLang="en-US" sz="1800" b="1" dirty="0">
                <a:solidFill>
                  <a:schemeClr val="bg1"/>
                </a:solidFill>
              </a:rPr>
              <a:t>What does Bob mean for each business ?</a:t>
            </a:r>
            <a:r>
              <a:rPr lang="en-GB" altLang="en-US" dirty="0"/>
              <a:t>	                                                                                           </a:t>
            </a:r>
            <a:r>
              <a:rPr lang="en-GB" altLang="en-US" b="1" dirty="0"/>
              <a:t>  </a:t>
            </a:r>
            <a:endParaRPr lang="en-US" altLang="en-US" dirty="0"/>
          </a:p>
        </p:txBody>
      </p:sp>
      <p:pic>
        <p:nvPicPr>
          <p:cNvPr id="33795"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Box 9"/>
          <p:cNvSpPr txBox="1">
            <a:spLocks noChangeArrowheads="1"/>
          </p:cNvSpPr>
          <p:nvPr/>
        </p:nvSpPr>
        <p:spPr bwMode="auto">
          <a:xfrm>
            <a:off x="1547813" y="1201738"/>
            <a:ext cx="66357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latin typeface="Bradley Hand ITC" panose="03070402050302030203" pitchFamily="66" charset="0"/>
              </a:rPr>
              <a:t>   </a:t>
            </a:r>
            <a:r>
              <a:rPr lang="is-IS" altLang="en-US" sz="3200" b="1">
                <a:latin typeface="Abadi" panose="020B0604020104020204" pitchFamily="34" charset="0"/>
              </a:rPr>
              <a:t>Creating BoB in business means </a:t>
            </a:r>
            <a:endParaRPr lang="en-US" altLang="en-US" sz="2400" b="1">
              <a:latin typeface="Abadi" panose="020B0604020104020204" pitchFamily="34" charset="0"/>
            </a:endParaRPr>
          </a:p>
        </p:txBody>
      </p:sp>
      <p:sp>
        <p:nvSpPr>
          <p:cNvPr id="31751" name="TextBox 2">
            <a:extLst>
              <a:ext uri="{FF2B5EF4-FFF2-40B4-BE49-F238E27FC236}"/>
            </a:extLst>
          </p:cNvPr>
          <p:cNvSpPr txBox="1">
            <a:spLocks noChangeArrowheads="1"/>
          </p:cNvSpPr>
          <p:nvPr/>
        </p:nvSpPr>
        <p:spPr bwMode="auto">
          <a:xfrm>
            <a:off x="215900" y="1974850"/>
            <a:ext cx="88201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Visualize the art and the uniqueness of each business </a:t>
            </a:r>
          </a:p>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Professonalism  and quality </a:t>
            </a:r>
          </a:p>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Sustainable work for the future </a:t>
            </a:r>
          </a:p>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Having tool to use in training </a:t>
            </a:r>
          </a:p>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Proudness </a:t>
            </a:r>
          </a:p>
          <a:p>
            <a:pPr marL="457200" indent="-457200">
              <a:lnSpc>
                <a:spcPct val="100000"/>
              </a:lnSpc>
              <a:spcBef>
                <a:spcPct val="0"/>
              </a:spcBef>
              <a:buClrTx/>
              <a:buSzTx/>
              <a:buFont typeface="Wingdings" panose="05000000000000000000" pitchFamily="2" charset="2"/>
              <a:buChar char="v"/>
              <a:defRPr/>
            </a:pPr>
            <a:r>
              <a:rPr lang="is-IS" altLang="en-US" sz="2800" b="1" dirty="0">
                <a:latin typeface="Abadi" panose="020B0604020104020204" pitchFamily="34" charset="0"/>
              </a:rPr>
              <a:t>Leaving a legacy </a:t>
            </a:r>
          </a:p>
          <a:p>
            <a:pPr>
              <a:lnSpc>
                <a:spcPct val="100000"/>
              </a:lnSpc>
              <a:spcBef>
                <a:spcPct val="0"/>
              </a:spcBef>
              <a:buClrTx/>
              <a:buSzTx/>
              <a:buFontTx/>
              <a:buNone/>
              <a:defRPr/>
            </a:pPr>
            <a:endParaRPr lang="is-IS" altLang="en-US" sz="2400" b="1" dirty="0">
              <a:latin typeface="Abadi" panose="020B0604020104020204" pitchFamily="34" charset="0"/>
            </a:endParaRPr>
          </a:p>
          <a:p>
            <a:pPr>
              <a:lnSpc>
                <a:spcPct val="100000"/>
              </a:lnSpc>
              <a:spcBef>
                <a:spcPct val="0"/>
              </a:spcBef>
              <a:buClrTx/>
              <a:buSzTx/>
              <a:buFontTx/>
              <a:buNone/>
              <a:defRPr/>
            </a:pPr>
            <a:endParaRPr lang="en-US" altLang="en-US" sz="1800" dirty="0">
              <a:latin typeface="Arial" panose="020B0604020202020204" pitchFamily="34" charset="0"/>
            </a:endParaRPr>
          </a:p>
        </p:txBody>
      </p:sp>
      <p:pic>
        <p:nvPicPr>
          <p:cNvPr id="5" name="Picture 4">
            <a:extLst>
              <a:ext uri="{FF2B5EF4-FFF2-40B4-BE49-F238E27FC236}"/>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80112" y="2888853"/>
            <a:ext cx="3096344" cy="2531454"/>
          </a:xfrm>
          <a:prstGeom prst="rect">
            <a:avLst/>
          </a:prstGeom>
          <a:ln>
            <a:noFill/>
          </a:ln>
          <a:effectLst>
            <a:softEdge rad="112500"/>
          </a:effec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1751">
                                            <p:txEl>
                                              <p:pRg st="0" end="0"/>
                                            </p:txEl>
                                          </p:spTgt>
                                        </p:tgtEl>
                                        <p:attrNameLst>
                                          <p:attrName>style.visibility</p:attrName>
                                        </p:attrNameLst>
                                      </p:cBhvr>
                                      <p:to>
                                        <p:strVal val="visible"/>
                                      </p:to>
                                    </p:set>
                                    <p:animEffect transition="in" filter="fade">
                                      <p:cBhvr>
                                        <p:cTn id="21" dur="1000"/>
                                        <p:tgtEl>
                                          <p:spTgt spid="31751">
                                            <p:txEl>
                                              <p:pRg st="0" end="0"/>
                                            </p:txEl>
                                          </p:spTgt>
                                        </p:tgtEl>
                                      </p:cBhvr>
                                    </p:animEffect>
                                    <p:anim calcmode="lin" valueType="num">
                                      <p:cBhvr>
                                        <p:cTn id="22" dur="1000" fill="hold"/>
                                        <p:tgtEl>
                                          <p:spTgt spid="31751">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17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1751">
                                            <p:txEl>
                                              <p:pRg st="1" end="1"/>
                                            </p:txEl>
                                          </p:spTgt>
                                        </p:tgtEl>
                                        <p:attrNameLst>
                                          <p:attrName>style.visibility</p:attrName>
                                        </p:attrNameLst>
                                      </p:cBhvr>
                                      <p:to>
                                        <p:strVal val="visible"/>
                                      </p:to>
                                    </p:set>
                                    <p:animEffect transition="in" filter="fade">
                                      <p:cBhvr>
                                        <p:cTn id="28" dur="1000"/>
                                        <p:tgtEl>
                                          <p:spTgt spid="31751">
                                            <p:txEl>
                                              <p:pRg st="1" end="1"/>
                                            </p:txEl>
                                          </p:spTgt>
                                        </p:tgtEl>
                                      </p:cBhvr>
                                    </p:animEffect>
                                    <p:anim calcmode="lin" valueType="num">
                                      <p:cBhvr>
                                        <p:cTn id="29" dur="1000" fill="hold"/>
                                        <p:tgtEl>
                                          <p:spTgt spid="31751">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17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1751">
                                            <p:txEl>
                                              <p:pRg st="2" end="2"/>
                                            </p:txEl>
                                          </p:spTgt>
                                        </p:tgtEl>
                                        <p:attrNameLst>
                                          <p:attrName>style.visibility</p:attrName>
                                        </p:attrNameLst>
                                      </p:cBhvr>
                                      <p:to>
                                        <p:strVal val="visible"/>
                                      </p:to>
                                    </p:set>
                                    <p:animEffect transition="in" filter="fade">
                                      <p:cBhvr>
                                        <p:cTn id="35" dur="1000"/>
                                        <p:tgtEl>
                                          <p:spTgt spid="31751">
                                            <p:txEl>
                                              <p:pRg st="2" end="2"/>
                                            </p:txEl>
                                          </p:spTgt>
                                        </p:tgtEl>
                                      </p:cBhvr>
                                    </p:animEffect>
                                    <p:anim calcmode="lin" valueType="num">
                                      <p:cBhvr>
                                        <p:cTn id="36" dur="1000" fill="hold"/>
                                        <p:tgtEl>
                                          <p:spTgt spid="31751">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17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1751">
                                            <p:txEl>
                                              <p:pRg st="3" end="3"/>
                                            </p:txEl>
                                          </p:spTgt>
                                        </p:tgtEl>
                                        <p:attrNameLst>
                                          <p:attrName>style.visibility</p:attrName>
                                        </p:attrNameLst>
                                      </p:cBhvr>
                                      <p:to>
                                        <p:strVal val="visible"/>
                                      </p:to>
                                    </p:set>
                                    <p:animEffect transition="in" filter="fade">
                                      <p:cBhvr>
                                        <p:cTn id="42" dur="1000"/>
                                        <p:tgtEl>
                                          <p:spTgt spid="31751">
                                            <p:txEl>
                                              <p:pRg st="3" end="3"/>
                                            </p:txEl>
                                          </p:spTgt>
                                        </p:tgtEl>
                                      </p:cBhvr>
                                    </p:animEffect>
                                    <p:anim calcmode="lin" valueType="num">
                                      <p:cBhvr>
                                        <p:cTn id="43" dur="1000" fill="hold"/>
                                        <p:tgtEl>
                                          <p:spTgt spid="31751">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175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1751">
                                            <p:txEl>
                                              <p:pRg st="4" end="4"/>
                                            </p:txEl>
                                          </p:spTgt>
                                        </p:tgtEl>
                                        <p:attrNameLst>
                                          <p:attrName>style.visibility</p:attrName>
                                        </p:attrNameLst>
                                      </p:cBhvr>
                                      <p:to>
                                        <p:strVal val="visible"/>
                                      </p:to>
                                    </p:set>
                                    <p:animEffect transition="in" filter="fade">
                                      <p:cBhvr>
                                        <p:cTn id="49" dur="1000"/>
                                        <p:tgtEl>
                                          <p:spTgt spid="31751">
                                            <p:txEl>
                                              <p:pRg st="4" end="4"/>
                                            </p:txEl>
                                          </p:spTgt>
                                        </p:tgtEl>
                                      </p:cBhvr>
                                    </p:animEffect>
                                    <p:anim calcmode="lin" valueType="num">
                                      <p:cBhvr>
                                        <p:cTn id="50" dur="1000" fill="hold"/>
                                        <p:tgtEl>
                                          <p:spTgt spid="31751">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175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31751">
                                            <p:txEl>
                                              <p:pRg st="5" end="5"/>
                                            </p:txEl>
                                          </p:spTgt>
                                        </p:tgtEl>
                                        <p:attrNameLst>
                                          <p:attrName>style.visibility</p:attrName>
                                        </p:attrNameLst>
                                      </p:cBhvr>
                                      <p:to>
                                        <p:strVal val="visible"/>
                                      </p:to>
                                    </p:set>
                                    <p:animEffect transition="in" filter="fade">
                                      <p:cBhvr>
                                        <p:cTn id="56" dur="1000"/>
                                        <p:tgtEl>
                                          <p:spTgt spid="31751">
                                            <p:txEl>
                                              <p:pRg st="5" end="5"/>
                                            </p:txEl>
                                          </p:spTgt>
                                        </p:tgtEl>
                                      </p:cBhvr>
                                    </p:animEffect>
                                    <p:anim calcmode="lin" valueType="num">
                                      <p:cBhvr>
                                        <p:cTn id="57" dur="1000" fill="hold"/>
                                        <p:tgtEl>
                                          <p:spTgt spid="31751">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317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663575" y="5821363"/>
            <a:ext cx="6799263" cy="854075"/>
          </a:xfrm>
        </p:spPr>
        <p:txBody>
          <a:bodyPr/>
          <a:lstStyle/>
          <a:p>
            <a:pPr eaLnBrk="1" fontAlgn="auto" hangingPunct="1">
              <a:spcAft>
                <a:spcPts val="0"/>
              </a:spcAft>
              <a:defRPr/>
            </a:pPr>
            <a:r>
              <a:rPr lang="en-GB" altLang="en-US" sz="1800" b="1" dirty="0"/>
              <a:t>        </a:t>
            </a:r>
            <a:r>
              <a:rPr lang="en-GB" altLang="en-US" sz="1800" b="1" dirty="0">
                <a:solidFill>
                  <a:schemeClr val="bg1"/>
                </a:solidFill>
              </a:rPr>
              <a:t>What are people gaining ?</a:t>
            </a:r>
            <a:r>
              <a:rPr lang="en-GB" altLang="en-US" dirty="0"/>
              <a:t>	                                                                                           </a:t>
            </a:r>
            <a:r>
              <a:rPr lang="en-GB" altLang="en-US" b="1" dirty="0"/>
              <a:t>  </a:t>
            </a:r>
            <a:endParaRPr lang="en-US" altLang="en-US" dirty="0"/>
          </a:p>
        </p:txBody>
      </p:sp>
      <p:pic>
        <p:nvPicPr>
          <p:cNvPr id="34819"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TextBox 9"/>
          <p:cNvSpPr txBox="1">
            <a:spLocks noChangeArrowheads="1"/>
          </p:cNvSpPr>
          <p:nvPr/>
        </p:nvSpPr>
        <p:spPr bwMode="auto">
          <a:xfrm>
            <a:off x="1665288" y="909638"/>
            <a:ext cx="6635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latin typeface="Bradley Hand ITC" panose="03070402050302030203" pitchFamily="66" charset="0"/>
              </a:rPr>
              <a:t>        </a:t>
            </a:r>
            <a:r>
              <a:rPr lang="is-IS" altLang="en-US" sz="2800" b="1">
                <a:latin typeface="Abadi" panose="020B0604020104020204" pitchFamily="34" charset="0"/>
              </a:rPr>
              <a:t>Having our own BoB means .....</a:t>
            </a:r>
            <a:endParaRPr lang="en-US" altLang="en-US" sz="2400" b="1">
              <a:latin typeface="Abadi" panose="020B0604020104020204" pitchFamily="34" charset="0"/>
            </a:endParaRPr>
          </a:p>
        </p:txBody>
      </p:sp>
      <p:sp>
        <p:nvSpPr>
          <p:cNvPr id="32775" name="TextBox 2">
            <a:extLst>
              <a:ext uri="{FF2B5EF4-FFF2-40B4-BE49-F238E27FC236}"/>
            </a:extLst>
          </p:cNvPr>
          <p:cNvSpPr txBox="1">
            <a:spLocks noChangeArrowheads="1"/>
          </p:cNvSpPr>
          <p:nvPr/>
        </p:nvSpPr>
        <p:spPr bwMode="auto">
          <a:xfrm>
            <a:off x="330200" y="1908175"/>
            <a:ext cx="8542338"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a:lnSpc>
                <a:spcPct val="100000"/>
              </a:lnSpc>
              <a:spcBef>
                <a:spcPct val="0"/>
              </a:spcBef>
              <a:buClrTx/>
              <a:buSzTx/>
              <a:buFontTx/>
              <a:buNone/>
              <a:defRPr/>
            </a:pPr>
            <a:r>
              <a:rPr lang="is-IS" altLang="en-US" sz="1800" i="1" dirty="0">
                <a:latin typeface="+mn-lt"/>
              </a:rPr>
              <a:t>„</a:t>
            </a:r>
            <a:r>
              <a:rPr lang="is-IS" altLang="en-US" b="1" i="1" dirty="0">
                <a:latin typeface="+mn-lt"/>
              </a:rPr>
              <a:t>I am proud of what we have created and now this is visual in one book“  </a:t>
            </a:r>
          </a:p>
          <a:p>
            <a:pPr>
              <a:lnSpc>
                <a:spcPct val="100000"/>
              </a:lnSpc>
              <a:spcBef>
                <a:spcPct val="0"/>
              </a:spcBef>
              <a:buClrTx/>
              <a:buSzTx/>
              <a:buFontTx/>
              <a:buNone/>
              <a:defRPr/>
            </a:pPr>
            <a:endParaRPr lang="is-IS" altLang="en-US" b="1" i="1" dirty="0">
              <a:latin typeface="+mn-lt"/>
            </a:endParaRPr>
          </a:p>
          <a:p>
            <a:pPr>
              <a:lnSpc>
                <a:spcPct val="100000"/>
              </a:lnSpc>
              <a:spcBef>
                <a:spcPct val="0"/>
              </a:spcBef>
              <a:buClrTx/>
              <a:buSzTx/>
              <a:buFontTx/>
              <a:buNone/>
              <a:defRPr/>
            </a:pPr>
            <a:r>
              <a:rPr lang="is-IS" altLang="en-US" b="1" i="1" dirty="0">
                <a:latin typeface="+mn-lt"/>
              </a:rPr>
              <a:t>„We understand  how important it is to have a guideline and teaching material for our staff member and now it so easy to train „ </a:t>
            </a:r>
          </a:p>
          <a:p>
            <a:pPr>
              <a:lnSpc>
                <a:spcPct val="100000"/>
              </a:lnSpc>
              <a:spcBef>
                <a:spcPct val="0"/>
              </a:spcBef>
              <a:buClrTx/>
              <a:buSzTx/>
              <a:buFontTx/>
              <a:buNone/>
              <a:defRPr/>
            </a:pPr>
            <a:endParaRPr lang="is-IS" altLang="en-US" b="1" i="1" dirty="0">
              <a:latin typeface="+mn-lt"/>
            </a:endParaRPr>
          </a:p>
          <a:p>
            <a:pPr>
              <a:lnSpc>
                <a:spcPct val="100000"/>
              </a:lnSpc>
              <a:spcBef>
                <a:spcPct val="0"/>
              </a:spcBef>
              <a:buClrTx/>
              <a:buSzTx/>
              <a:buFontTx/>
              <a:buNone/>
              <a:defRPr/>
            </a:pPr>
            <a:r>
              <a:rPr lang="is-IS" altLang="en-US" b="1" i="1" dirty="0">
                <a:latin typeface="+mn-lt"/>
              </a:rPr>
              <a:t>„ I have time for management, marketing and creating new product „ </a:t>
            </a:r>
          </a:p>
          <a:p>
            <a:pPr>
              <a:lnSpc>
                <a:spcPct val="100000"/>
              </a:lnSpc>
              <a:spcBef>
                <a:spcPct val="0"/>
              </a:spcBef>
              <a:buClrTx/>
              <a:buSzTx/>
              <a:buFontTx/>
              <a:buNone/>
              <a:defRPr/>
            </a:pPr>
            <a:endParaRPr lang="is-IS" altLang="en-US" b="1" i="1" dirty="0">
              <a:latin typeface="+mn-lt"/>
            </a:endParaRPr>
          </a:p>
          <a:p>
            <a:pPr>
              <a:lnSpc>
                <a:spcPct val="100000"/>
              </a:lnSpc>
              <a:spcBef>
                <a:spcPct val="0"/>
              </a:spcBef>
              <a:buClrTx/>
              <a:buSzTx/>
              <a:buFontTx/>
              <a:buNone/>
              <a:defRPr/>
            </a:pPr>
            <a:r>
              <a:rPr lang="is-IS" altLang="en-US" b="1" i="1" dirty="0">
                <a:latin typeface="+mn-lt"/>
              </a:rPr>
              <a:t>„ This motivates and empower me to meet others and tell about my company – now I finally have overview and can speak like a professional “ </a:t>
            </a:r>
          </a:p>
          <a:p>
            <a:pPr>
              <a:lnSpc>
                <a:spcPct val="100000"/>
              </a:lnSpc>
              <a:spcBef>
                <a:spcPct val="0"/>
              </a:spcBef>
              <a:buClrTx/>
              <a:buSzTx/>
              <a:buFontTx/>
              <a:buNone/>
              <a:defRPr/>
            </a:pPr>
            <a:endParaRPr lang="is-IS" altLang="en-US" b="1" i="1" dirty="0">
              <a:latin typeface="+mn-lt"/>
            </a:endParaRPr>
          </a:p>
          <a:p>
            <a:pPr>
              <a:lnSpc>
                <a:spcPct val="100000"/>
              </a:lnSpc>
              <a:spcBef>
                <a:spcPct val="0"/>
              </a:spcBef>
              <a:buClrTx/>
              <a:buSzTx/>
              <a:buFontTx/>
              <a:buNone/>
              <a:defRPr/>
            </a:pPr>
            <a:r>
              <a:rPr lang="is-IS" altLang="en-US" b="1" i="1" dirty="0">
                <a:latin typeface="+mn-lt"/>
              </a:rPr>
              <a:t>„ This simple mean time – and time is money “</a:t>
            </a:r>
            <a:r>
              <a:rPr lang="is-IS" altLang="en-US" b="1" dirty="0">
                <a:latin typeface="Abadi" panose="020B0604020104020204" pitchFamily="34" charset="0"/>
              </a:rPr>
              <a:t> </a:t>
            </a:r>
          </a:p>
          <a:p>
            <a:pPr>
              <a:lnSpc>
                <a:spcPct val="100000"/>
              </a:lnSpc>
              <a:spcBef>
                <a:spcPct val="0"/>
              </a:spcBef>
              <a:buClrTx/>
              <a:buSzTx/>
              <a:buFontTx/>
              <a:buNone/>
              <a:defRPr/>
            </a:pPr>
            <a:endParaRPr lang="is-IS" altLang="en-US" b="1" dirty="0">
              <a:latin typeface="Abadi" panose="020B0604020104020204" pitchFamily="34" charset="0"/>
            </a:endParaRPr>
          </a:p>
          <a:p>
            <a:pPr>
              <a:lnSpc>
                <a:spcPct val="100000"/>
              </a:lnSpc>
              <a:spcBef>
                <a:spcPct val="0"/>
              </a:spcBef>
              <a:buClrTx/>
              <a:buSzTx/>
              <a:buFontTx/>
              <a:buNone/>
              <a:defRPr/>
            </a:pPr>
            <a:endParaRPr lang="is-IS" altLang="en-US" sz="1800" dirty="0">
              <a:latin typeface="Arial" panose="020B0604020202020204" pitchFamily="34" charset="0"/>
            </a:endParaRPr>
          </a:p>
          <a:p>
            <a:pPr>
              <a:lnSpc>
                <a:spcPct val="100000"/>
              </a:lnSpc>
              <a:spcBef>
                <a:spcPct val="0"/>
              </a:spcBef>
              <a:buClrTx/>
              <a:buSzTx/>
              <a:buFontTx/>
              <a:buNone/>
              <a:defRPr/>
            </a:pPr>
            <a:endParaRPr lang="en-US" altLang="en-US" sz="1800" dirty="0">
              <a:latin typeface="Arial" panose="020B0604020202020204" pitchFamily="34" charset="0"/>
            </a:endParaRPr>
          </a:p>
        </p:txBody>
      </p:sp>
      <p:pic>
        <p:nvPicPr>
          <p:cNvPr id="3" name="Picture 2">
            <a:extLst>
              <a:ext uri="{FF2B5EF4-FFF2-40B4-BE49-F238E27FC236}"/>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827713" y="4704209"/>
            <a:ext cx="2736304" cy="2077591"/>
          </a:xfrm>
          <a:prstGeom prst="rect">
            <a:avLst/>
          </a:prstGeom>
          <a:ln>
            <a:noFill/>
          </a:ln>
          <a:effectLst>
            <a:softEdge rad="112500"/>
          </a:effec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1" fill="hold" nodeType="clickEffect">
                                  <p:stCondLst>
                                    <p:cond delay="0"/>
                                  </p:stCondLst>
                                  <p:childTnLst>
                                    <p:set>
                                      <p:cBhvr>
                                        <p:cTn id="13" dur="1" fill="hold">
                                          <p:stCondLst>
                                            <p:cond delay="0"/>
                                          </p:stCondLst>
                                        </p:cTn>
                                        <p:tgtEl>
                                          <p:spTgt spid="32775">
                                            <p:txEl>
                                              <p:pRg st="0" end="0"/>
                                            </p:txEl>
                                          </p:spTgt>
                                        </p:tgtEl>
                                        <p:attrNameLst>
                                          <p:attrName>style.visibility</p:attrName>
                                        </p:attrNameLst>
                                      </p:cBhvr>
                                      <p:to>
                                        <p:strVal val="visible"/>
                                      </p:to>
                                    </p:set>
                                    <p:animEffect transition="in" filter="wheel(1)">
                                      <p:cBhvr>
                                        <p:cTn id="14" dur="2000"/>
                                        <p:tgtEl>
                                          <p:spTgt spid="32775">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1" presetClass="entr" presetSubtype="0" fill="hold" nodeType="clickEffect">
                                  <p:stCondLst>
                                    <p:cond delay="0"/>
                                  </p:stCondLst>
                                  <p:childTnLst>
                                    <p:set>
                                      <p:cBhvr>
                                        <p:cTn id="18" dur="1" fill="hold">
                                          <p:stCondLst>
                                            <p:cond delay="0"/>
                                          </p:stCondLst>
                                        </p:cTn>
                                        <p:tgtEl>
                                          <p:spTgt spid="32775">
                                            <p:txEl>
                                              <p:pRg st="2" end="2"/>
                                            </p:txEl>
                                          </p:spTgt>
                                        </p:tgtEl>
                                        <p:attrNameLst>
                                          <p:attrName>style.visibility</p:attrName>
                                        </p:attrNameLst>
                                      </p:cBhvr>
                                      <p:to>
                                        <p:strVal val="visible"/>
                                      </p:to>
                                    </p:set>
                                    <p:anim calcmode="lin" valueType="num">
                                      <p:cBhvr>
                                        <p:cTn id="19" dur="1000" fill="hold"/>
                                        <p:tgtEl>
                                          <p:spTgt spid="32775">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2775">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2775">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3277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2775">
                                            <p:txEl>
                                              <p:pRg st="4" end="4"/>
                                            </p:txEl>
                                          </p:spTgt>
                                        </p:tgtEl>
                                        <p:attrNameLst>
                                          <p:attrName>style.visibility</p:attrName>
                                        </p:attrNameLst>
                                      </p:cBhvr>
                                      <p:to>
                                        <p:strVal val="visible"/>
                                      </p:to>
                                    </p:set>
                                    <p:animEffect transition="in" filter="fade">
                                      <p:cBhvr>
                                        <p:cTn id="27" dur="500"/>
                                        <p:tgtEl>
                                          <p:spTgt spid="327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2775">
                                            <p:txEl>
                                              <p:pRg st="6" end="6"/>
                                            </p:txEl>
                                          </p:spTgt>
                                        </p:tgtEl>
                                        <p:attrNameLst>
                                          <p:attrName>style.visibility</p:attrName>
                                        </p:attrNameLst>
                                      </p:cBhvr>
                                      <p:to>
                                        <p:strVal val="visible"/>
                                      </p:to>
                                    </p:set>
                                    <p:anim calcmode="lin" valueType="num">
                                      <p:cBhvr additive="base">
                                        <p:cTn id="32" dur="500" fill="hold"/>
                                        <p:tgtEl>
                                          <p:spTgt spid="32775">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277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1" presetClass="entr" presetSubtype="0" fill="hold" nodeType="clickEffect">
                                  <p:stCondLst>
                                    <p:cond delay="0"/>
                                  </p:stCondLst>
                                  <p:childTnLst>
                                    <p:set>
                                      <p:cBhvr>
                                        <p:cTn id="37" dur="1" fill="hold">
                                          <p:stCondLst>
                                            <p:cond delay="0"/>
                                          </p:stCondLst>
                                        </p:cTn>
                                        <p:tgtEl>
                                          <p:spTgt spid="32775">
                                            <p:txEl>
                                              <p:pRg st="8" end="8"/>
                                            </p:txEl>
                                          </p:spTgt>
                                        </p:tgtEl>
                                        <p:attrNameLst>
                                          <p:attrName>style.visibility</p:attrName>
                                        </p:attrNameLst>
                                      </p:cBhvr>
                                      <p:to>
                                        <p:strVal val="visible"/>
                                      </p:to>
                                    </p:set>
                                    <p:anim calcmode="lin" valueType="num">
                                      <p:cBhvr>
                                        <p:cTn id="38" dur="1000" fill="hold"/>
                                        <p:tgtEl>
                                          <p:spTgt spid="32775">
                                            <p:txEl>
                                              <p:pRg st="8" end="8"/>
                                            </p:txEl>
                                          </p:spTgt>
                                        </p:tgtEl>
                                        <p:attrNameLst>
                                          <p:attrName>ppt_w</p:attrName>
                                        </p:attrNameLst>
                                      </p:cBhvr>
                                      <p:tavLst>
                                        <p:tav tm="0">
                                          <p:val>
                                            <p:fltVal val="0"/>
                                          </p:val>
                                        </p:tav>
                                        <p:tav tm="100000">
                                          <p:val>
                                            <p:strVal val="#ppt_w"/>
                                          </p:val>
                                        </p:tav>
                                      </p:tavLst>
                                    </p:anim>
                                    <p:anim calcmode="lin" valueType="num">
                                      <p:cBhvr>
                                        <p:cTn id="39" dur="1000" fill="hold"/>
                                        <p:tgtEl>
                                          <p:spTgt spid="32775">
                                            <p:txEl>
                                              <p:pRg st="8" end="8"/>
                                            </p:txEl>
                                          </p:spTgt>
                                        </p:tgtEl>
                                        <p:attrNameLst>
                                          <p:attrName>ppt_h</p:attrName>
                                        </p:attrNameLst>
                                      </p:cBhvr>
                                      <p:tavLst>
                                        <p:tav tm="0">
                                          <p:val>
                                            <p:fltVal val="0"/>
                                          </p:val>
                                        </p:tav>
                                        <p:tav tm="100000">
                                          <p:val>
                                            <p:strVal val="#ppt_h"/>
                                          </p:val>
                                        </p:tav>
                                      </p:tavLst>
                                    </p:anim>
                                    <p:anim calcmode="lin" valueType="num">
                                      <p:cBhvr>
                                        <p:cTn id="40" dur="1000" fill="hold"/>
                                        <p:tgtEl>
                                          <p:spTgt spid="32775">
                                            <p:txEl>
                                              <p:pRg st="8" end="8"/>
                                            </p:txEl>
                                          </p:spTgt>
                                        </p:tgtEl>
                                        <p:attrNameLst>
                                          <p:attrName>style.rotation</p:attrName>
                                        </p:attrNameLst>
                                      </p:cBhvr>
                                      <p:tavLst>
                                        <p:tav tm="0">
                                          <p:val>
                                            <p:fltVal val="90"/>
                                          </p:val>
                                        </p:tav>
                                        <p:tav tm="100000">
                                          <p:val>
                                            <p:fltVal val="0"/>
                                          </p:val>
                                        </p:tav>
                                      </p:tavLst>
                                    </p:anim>
                                    <p:animEffect transition="in" filter="fade">
                                      <p:cBhvr>
                                        <p:cTn id="41" dur="1000"/>
                                        <p:tgtEl>
                                          <p:spTgt spid="32775">
                                            <p:txEl>
                                              <p:pRg st="8" end="8"/>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1"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1000" fill="hold"/>
                                        <p:tgtEl>
                                          <p:spTgt spid="3"/>
                                        </p:tgtEl>
                                        <p:attrNameLst>
                                          <p:attrName>ppt_w</p:attrName>
                                        </p:attrNameLst>
                                      </p:cBhvr>
                                      <p:tavLst>
                                        <p:tav tm="0">
                                          <p:val>
                                            <p:fltVal val="0"/>
                                          </p:val>
                                        </p:tav>
                                        <p:tav tm="100000">
                                          <p:val>
                                            <p:strVal val="#ppt_w"/>
                                          </p:val>
                                        </p:tav>
                                      </p:tavLst>
                                    </p:anim>
                                    <p:anim calcmode="lin" valueType="num">
                                      <p:cBhvr>
                                        <p:cTn id="47" dur="1000" fill="hold"/>
                                        <p:tgtEl>
                                          <p:spTgt spid="3"/>
                                        </p:tgtEl>
                                        <p:attrNameLst>
                                          <p:attrName>ppt_h</p:attrName>
                                        </p:attrNameLst>
                                      </p:cBhvr>
                                      <p:tavLst>
                                        <p:tav tm="0">
                                          <p:val>
                                            <p:fltVal val="0"/>
                                          </p:val>
                                        </p:tav>
                                        <p:tav tm="100000">
                                          <p:val>
                                            <p:strVal val="#ppt_h"/>
                                          </p:val>
                                        </p:tav>
                                      </p:tavLst>
                                    </p:anim>
                                    <p:anim calcmode="lin" valueType="num">
                                      <p:cBhvr>
                                        <p:cTn id="48" dur="1000" fill="hold"/>
                                        <p:tgtEl>
                                          <p:spTgt spid="3"/>
                                        </p:tgtEl>
                                        <p:attrNameLst>
                                          <p:attrName>style.rotation</p:attrName>
                                        </p:attrNameLst>
                                      </p:cBhvr>
                                      <p:tavLst>
                                        <p:tav tm="0">
                                          <p:val>
                                            <p:fltVal val="90"/>
                                          </p:val>
                                        </p:tav>
                                        <p:tav tm="100000">
                                          <p:val>
                                            <p:fltVal val="0"/>
                                          </p:val>
                                        </p:tav>
                                      </p:tavLst>
                                    </p:anim>
                                    <p:animEffect transition="in" filter="fade">
                                      <p:cBhvr>
                                        <p:cTn id="4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35843"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extBox 9"/>
          <p:cNvSpPr txBox="1">
            <a:spLocks noChangeArrowheads="1"/>
          </p:cNvSpPr>
          <p:nvPr/>
        </p:nvSpPr>
        <p:spPr bwMode="auto">
          <a:xfrm>
            <a:off x="1860550" y="731838"/>
            <a:ext cx="61912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3200" b="1">
                <a:latin typeface="Abadi" panose="020B0604020104020204" pitchFamily="34" charset="0"/>
              </a:rPr>
              <a:t>Turbo</a:t>
            </a:r>
            <a:r>
              <a:rPr lang="is-IS" altLang="en-US" sz="2800">
                <a:latin typeface="Abadi" panose="020B0604020104020204" pitchFamily="34" charset="0"/>
              </a:rPr>
              <a:t> Training – creating BOB                        </a:t>
            </a:r>
            <a:r>
              <a:rPr lang="is-IS" altLang="en-US" sz="2400" b="1">
                <a:latin typeface="Abadi" panose="020B0604020104020204" pitchFamily="34" charset="0"/>
              </a:rPr>
              <a:t>Iceland 2016 – 2018 </a:t>
            </a:r>
            <a:endParaRPr lang="en-US" altLang="en-US" b="1">
              <a:latin typeface="Abadi" panose="020B0604020104020204" pitchFamily="34" charset="0"/>
            </a:endParaRPr>
          </a:p>
          <a:p>
            <a:pPr>
              <a:lnSpc>
                <a:spcPct val="100000"/>
              </a:lnSpc>
              <a:spcBef>
                <a:spcPct val="0"/>
              </a:spcBef>
              <a:buClrTx/>
              <a:buSzTx/>
              <a:buFontTx/>
              <a:buNone/>
            </a:pPr>
            <a:r>
              <a:rPr lang="is-IS" altLang="en-US" sz="2800" b="1">
                <a:latin typeface="Arial Narrow" panose="020B0606020202030204" pitchFamily="34" charset="0"/>
              </a:rPr>
              <a:t> </a:t>
            </a:r>
            <a:r>
              <a:rPr lang="is-IS" altLang="en-US" sz="2400" b="1">
                <a:latin typeface="Arial Narrow" panose="020B0606020202030204" pitchFamily="34" charset="0"/>
              </a:rPr>
              <a:t> </a:t>
            </a:r>
            <a:endParaRPr lang="en-US" altLang="en-US" sz="2400" b="1">
              <a:latin typeface="Arial Narrow" panose="020B0606020202030204" pitchFamily="34" charset="0"/>
            </a:endParaRPr>
          </a:p>
        </p:txBody>
      </p:sp>
      <p:pic>
        <p:nvPicPr>
          <p:cNvPr id="35847" name="Picture 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740525" y="1120775"/>
            <a:ext cx="909638"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67081" y="1791884"/>
            <a:ext cx="2905737" cy="1790383"/>
          </a:xfrm>
          <a:prstGeom prst="rect">
            <a:avLst/>
          </a:prstGeom>
          <a:ln>
            <a:noFill/>
          </a:ln>
          <a:effectLst>
            <a:softEdge rad="112500"/>
          </a:effectLst>
        </p:spPr>
      </p:pic>
      <p:pic>
        <p:nvPicPr>
          <p:cNvPr id="6" name="Picture 5">
            <a:extLst>
              <a:ext uri="{FF2B5EF4-FFF2-40B4-BE49-F238E27FC236}"/>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7813" y="3694113"/>
            <a:ext cx="2552700" cy="156051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extLst>
          </p:cNvPr>
          <p:cNvPicPr>
            <a:picLocks noChangeAspect="1"/>
          </p:cNvPicPr>
          <p:nvPr/>
        </p:nvPicPr>
        <p:blipFill>
          <a:blip r:embed="rId10"/>
          <a:stretch>
            <a:fillRect/>
          </a:stretch>
        </p:blipFill>
        <p:spPr>
          <a:xfrm>
            <a:off x="7502374" y="2153517"/>
            <a:ext cx="1428750" cy="1428750"/>
          </a:xfrm>
          <a:prstGeom prst="rect">
            <a:avLst/>
          </a:prstGeom>
          <a:ln>
            <a:noFill/>
          </a:ln>
          <a:effectLst>
            <a:softEdge rad="112500"/>
          </a:effectLst>
        </p:spPr>
      </p:pic>
      <p:pic>
        <p:nvPicPr>
          <p:cNvPr id="8" name="Picture 7">
            <a:extLst>
              <a:ext uri="{FF2B5EF4-FFF2-40B4-BE49-F238E27FC236}"/>
            </a:extLst>
          </p:cNvPr>
          <p:cNvPicPr>
            <a:picLocks noChangeAspect="1"/>
          </p:cNvPicPr>
          <p:nvPr/>
        </p:nvPicPr>
        <p:blipFill>
          <a:blip r:embed="rId11"/>
          <a:stretch>
            <a:fillRect/>
          </a:stretch>
        </p:blipFill>
        <p:spPr>
          <a:xfrm>
            <a:off x="4000500" y="2149475"/>
            <a:ext cx="3222625" cy="3221038"/>
          </a:xfrm>
          <a:prstGeom prst="rect">
            <a:avLst/>
          </a:prstGeom>
          <a:ln>
            <a:noFill/>
          </a:ln>
          <a:effectLst>
            <a:outerShdw blurRad="190500" algn="tl" rotWithShape="0">
              <a:srgbClr val="000000">
                <a:alpha val="70000"/>
              </a:srgbClr>
            </a:outerShdw>
          </a:effectLst>
        </p:spPr>
      </p:pic>
      <p:sp>
        <p:nvSpPr>
          <p:cNvPr id="10" name="TextBox 9"/>
          <p:cNvSpPr txBox="1">
            <a:spLocks noChangeArrowheads="1"/>
          </p:cNvSpPr>
          <p:nvPr/>
        </p:nvSpPr>
        <p:spPr bwMode="auto">
          <a:xfrm>
            <a:off x="7561263" y="3894138"/>
            <a:ext cx="142875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a:latin typeface="Arial" panose="020B0604020202020204" pitchFamily="34" charset="0"/>
              </a:rPr>
              <a:t>Skjaldarvik  </a:t>
            </a:r>
            <a:r>
              <a:rPr lang="is-IS" altLang="en-US" sz="1400">
                <a:latin typeface="Arial" panose="020B0604020202020204" pitchFamily="34" charset="0"/>
              </a:rPr>
              <a:t>Guesthouse and recreation </a:t>
            </a:r>
            <a:endParaRPr lang="en-US" altLang="en-US" sz="1800">
              <a:latin typeface="Arial" panose="020B0604020202020204" pitchFamily="34" charset="0"/>
            </a:endParaRPr>
          </a:p>
        </p:txBody>
      </p:sp>
      <p:sp>
        <p:nvSpPr>
          <p:cNvPr id="11" name="TextBox 10"/>
          <p:cNvSpPr txBox="1">
            <a:spLocks noChangeArrowheads="1"/>
          </p:cNvSpPr>
          <p:nvPr/>
        </p:nvSpPr>
        <p:spPr bwMode="auto">
          <a:xfrm>
            <a:off x="277813" y="5497513"/>
            <a:ext cx="4222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a:latin typeface="Arial" panose="020B0604020202020204" pitchFamily="34" charset="0"/>
              </a:rPr>
              <a:t>Vitinn restaurant and training center </a:t>
            </a:r>
            <a:endParaRPr lang="en-US" altLang="en-US" sz="1800">
              <a:latin typeface="Arial" panose="020B0604020202020204" pitchFamily="34" charset="0"/>
            </a:endParaRPr>
          </a:p>
        </p:txBody>
      </p:sp>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style.rotation</p:attrName>
                                        </p:attrNameLst>
                                      </p:cBhvr>
                                      <p:tavLst>
                                        <p:tav tm="0">
                                          <p:val>
                                            <p:fltVal val="90"/>
                                          </p:val>
                                        </p:tav>
                                        <p:tav tm="100000">
                                          <p:val>
                                            <p:fltVal val="0"/>
                                          </p:val>
                                        </p:tav>
                                      </p:tavLst>
                                    </p:anim>
                                    <p:animEffect transition="in" filter="fade">
                                      <p:cBhvr>
                                        <p:cTn id="31" dur="1000"/>
                                        <p:tgtEl>
                                          <p:spTgt spid="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1"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style.rotation</p:attrName>
                                        </p:attrNameLst>
                                      </p:cBhvr>
                                      <p:tavLst>
                                        <p:tav tm="0">
                                          <p:val>
                                            <p:fltVal val="90"/>
                                          </p:val>
                                        </p:tav>
                                        <p:tav tm="100000">
                                          <p:val>
                                            <p:fltVal val="0"/>
                                          </p:val>
                                        </p:tav>
                                      </p:tavLst>
                                    </p:anim>
                                    <p:animEffect transition="in" filter="fade">
                                      <p:cBhvr>
                                        <p:cTn id="39" dur="1000"/>
                                        <p:tgtEl>
                                          <p:spTgt spid="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1" presetClass="entr" presetSubtype="0" fill="hold" nodeType="clickEffect">
                                  <p:stCondLst>
                                    <p:cond delay="0"/>
                                  </p:stCondLst>
                                  <p:childTnLst>
                                    <p:set>
                                      <p:cBhvr>
                                        <p:cTn id="43" dur="1" fill="hold">
                                          <p:stCondLst>
                                            <p:cond delay="0"/>
                                          </p:stCondLst>
                                        </p:cTn>
                                        <p:tgtEl>
                                          <p:spTgt spid="10">
                                            <p:txEl>
                                              <p:pRg st="0" end="0"/>
                                            </p:txEl>
                                          </p:spTgt>
                                        </p:tgtEl>
                                        <p:attrNameLst>
                                          <p:attrName>style.visibility</p:attrName>
                                        </p:attrNameLst>
                                      </p:cBhvr>
                                      <p:to>
                                        <p:strVal val="visible"/>
                                      </p:to>
                                    </p:set>
                                    <p:anim calcmode="lin" valueType="num">
                                      <p:cBhvr>
                                        <p:cTn id="44"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45"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46" dur="1000" fill="hold"/>
                                        <p:tgtEl>
                                          <p:spTgt spid="10">
                                            <p:txEl>
                                              <p:pRg st="0" end="0"/>
                                            </p:txEl>
                                          </p:spTgt>
                                        </p:tgtEl>
                                        <p:attrNameLst>
                                          <p:attrName>style.rotation</p:attrName>
                                        </p:attrNameLst>
                                      </p:cBhvr>
                                      <p:tavLst>
                                        <p:tav tm="0">
                                          <p:val>
                                            <p:fltVal val="90"/>
                                          </p:val>
                                        </p:tav>
                                        <p:tav tm="100000">
                                          <p:val>
                                            <p:fltVal val="0"/>
                                          </p:val>
                                        </p:tav>
                                      </p:tavLst>
                                    </p:anim>
                                    <p:animEffect transition="in" filter="fade">
                                      <p:cBhvr>
                                        <p:cTn id="47"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36867"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1768475" y="203200"/>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Box 9"/>
          <p:cNvSpPr txBox="1">
            <a:spLocks noChangeArrowheads="1"/>
          </p:cNvSpPr>
          <p:nvPr/>
        </p:nvSpPr>
        <p:spPr bwMode="auto">
          <a:xfrm>
            <a:off x="1476375" y="949325"/>
            <a:ext cx="6191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800" b="1">
                <a:latin typeface="Arial Narrow" panose="020B0606020202030204" pitchFamily="34" charset="0"/>
              </a:rPr>
              <a:t>  </a:t>
            </a:r>
            <a:r>
              <a:rPr lang="is-IS" altLang="en-US" sz="2800" b="1">
                <a:latin typeface="Abadi" panose="020B0604020104020204" pitchFamily="34" charset="0"/>
              </a:rPr>
              <a:t>Tenerife </a:t>
            </a:r>
            <a:r>
              <a:rPr lang="is-IS" altLang="en-US" sz="1800">
                <a:latin typeface="Abadi" panose="020B0604020104020204" pitchFamily="34" charset="0"/>
              </a:rPr>
              <a:t>Turbo Training 13.-17. Marz  </a:t>
            </a:r>
            <a:endParaRPr lang="en-US" altLang="en-US" sz="2800">
              <a:latin typeface="Abadi" panose="020B0604020104020204" pitchFamily="34" charset="0"/>
            </a:endParaRPr>
          </a:p>
        </p:txBody>
      </p:sp>
      <p:pic>
        <p:nvPicPr>
          <p:cNvPr id="4" name="Picture 3">
            <a:extLst>
              <a:ext uri="{FF2B5EF4-FFF2-40B4-BE49-F238E27FC236}"/>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0025" y="1960782"/>
            <a:ext cx="3492390" cy="2326400"/>
          </a:xfrm>
          <a:prstGeom prst="rect">
            <a:avLst/>
          </a:prstGeom>
          <a:ln>
            <a:noFill/>
          </a:ln>
          <a:effectLst>
            <a:softEdge rad="112500"/>
          </a:effectLst>
        </p:spPr>
      </p:pic>
      <p:pic>
        <p:nvPicPr>
          <p:cNvPr id="7" name="Picture 6">
            <a:extLst>
              <a:ext uri="{FF2B5EF4-FFF2-40B4-BE49-F238E27FC236}"/>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5650" y="4387379"/>
            <a:ext cx="2003516" cy="1338307"/>
          </a:xfrm>
          <a:prstGeom prst="rect">
            <a:avLst/>
          </a:prstGeom>
          <a:ln>
            <a:noFill/>
          </a:ln>
          <a:effectLst>
            <a:softEdge rad="112500"/>
          </a:effectLst>
        </p:spPr>
      </p:pic>
      <p:pic>
        <p:nvPicPr>
          <p:cNvPr id="8" name="Picture 7">
            <a:extLst>
              <a:ext uri="{FF2B5EF4-FFF2-40B4-BE49-F238E27FC236}"/>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423290" y="1370670"/>
            <a:ext cx="2422735" cy="897309"/>
          </a:xfrm>
          <a:prstGeom prst="rect">
            <a:avLst/>
          </a:prstGeom>
          <a:ln>
            <a:noFill/>
          </a:ln>
          <a:effectLst>
            <a:softEdge rad="112500"/>
          </a:effectLst>
        </p:spPr>
      </p:pic>
      <p:pic>
        <p:nvPicPr>
          <p:cNvPr id="9" name="Picture 8">
            <a:extLst>
              <a:ext uri="{FF2B5EF4-FFF2-40B4-BE49-F238E27FC236}"/>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191000" y="1622425"/>
            <a:ext cx="3446463" cy="163353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100763" y="3460750"/>
            <a:ext cx="2962275" cy="1495425"/>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3868267" y="3423773"/>
            <a:ext cx="2095128" cy="21647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469" name="Picture 13"/>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962900" y="1938338"/>
            <a:ext cx="8778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8" name="Picture 2"/>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400675" y="149225"/>
            <a:ext cx="138906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nodeType="clickEffect">
                                  <p:stCondLst>
                                    <p:cond delay="0"/>
                                  </p:stCondLst>
                                  <p:childTnLst>
                                    <p:set>
                                      <p:cBhvr>
                                        <p:cTn id="27" dur="1" fill="hold">
                                          <p:stCondLst>
                                            <p:cond delay="0"/>
                                          </p:stCondLst>
                                        </p:cTn>
                                        <p:tgtEl>
                                          <p:spTgt spid="19469"/>
                                        </p:tgtEl>
                                        <p:attrNameLst>
                                          <p:attrName>style.visibility</p:attrName>
                                        </p:attrNameLst>
                                      </p:cBhvr>
                                      <p:to>
                                        <p:strVal val="visible"/>
                                      </p:to>
                                    </p:set>
                                    <p:animEffect transition="in" filter="barn(inVertical)">
                                      <p:cBhvr>
                                        <p:cTn id="28" dur="500"/>
                                        <p:tgtEl>
                                          <p:spTgt spid="1946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37891"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1760538" y="261938"/>
            <a:ext cx="25177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TextBox 9"/>
          <p:cNvSpPr txBox="1">
            <a:spLocks noChangeArrowheads="1"/>
          </p:cNvSpPr>
          <p:nvPr/>
        </p:nvSpPr>
        <p:spPr bwMode="auto">
          <a:xfrm>
            <a:off x="1282700" y="782638"/>
            <a:ext cx="64341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buFont typeface="Arial" panose="020B0604020202020204" pitchFamily="34" charset="0"/>
              <a:buNone/>
            </a:pPr>
            <a:r>
              <a:rPr lang="is-IS" altLang="en-US" sz="2400" b="1">
                <a:latin typeface="Bradley Hand ITC" panose="03070402050302030203" pitchFamily="66" charset="0"/>
              </a:rPr>
              <a:t>  </a:t>
            </a:r>
            <a:r>
              <a:rPr lang="is-IS" altLang="en-US" sz="2800" b="1">
                <a:latin typeface="Arial Narrow" panose="020B0606020202030204" pitchFamily="34" charset="0"/>
              </a:rPr>
              <a:t> </a:t>
            </a:r>
            <a:r>
              <a:rPr lang="is-IS" altLang="en-US" sz="1600" b="1">
                <a:latin typeface="Abadi" panose="020B0604020104020204" pitchFamily="34" charset="0"/>
              </a:rPr>
              <a:t>  </a:t>
            </a:r>
            <a:r>
              <a:rPr lang="pl-PL" altLang="en-US" b="1">
                <a:latin typeface="Abadi" panose="020B0604020104020204" pitchFamily="34" charset="0"/>
              </a:rPr>
              <a:t>Czech Republic</a:t>
            </a:r>
            <a:r>
              <a:rPr lang="is-IS" altLang="en-US" b="1">
                <a:latin typeface="Abadi" panose="020B0604020104020204" pitchFamily="34" charset="0"/>
              </a:rPr>
              <a:t> </a:t>
            </a:r>
            <a:r>
              <a:rPr lang="is-IS" altLang="en-US" sz="1600" b="1">
                <a:latin typeface="Abadi" panose="020B0604020104020204" pitchFamily="34" charset="0"/>
              </a:rPr>
              <a:t>T</a:t>
            </a:r>
            <a:r>
              <a:rPr lang="is-IS" altLang="en-US" sz="1600">
                <a:latin typeface="Abadi" panose="020B0604020104020204" pitchFamily="34" charset="0"/>
              </a:rPr>
              <a:t>urbo Training</a:t>
            </a:r>
            <a:r>
              <a:rPr lang="pl-PL" altLang="en-US" sz="1600">
                <a:latin typeface="Abadi" panose="020B0604020104020204" pitchFamily="34" charset="0"/>
              </a:rPr>
              <a:t> 23. -</a:t>
            </a:r>
            <a:r>
              <a:rPr lang="is-IS" altLang="en-US" sz="1600">
                <a:latin typeface="Abadi" panose="020B0604020104020204" pitchFamily="34" charset="0"/>
              </a:rPr>
              <a:t>27. August </a:t>
            </a:r>
            <a:endParaRPr lang="en-US" altLang="en-US" sz="2400" b="1">
              <a:latin typeface="Arial Narrow" panose="020B0606020202030204" pitchFamily="34" charset="0"/>
            </a:endParaRPr>
          </a:p>
        </p:txBody>
      </p:sp>
      <p:pic>
        <p:nvPicPr>
          <p:cNvPr id="4" name="Picture 3">
            <a:extLst>
              <a:ext uri="{FF2B5EF4-FFF2-40B4-BE49-F238E27FC236}"/>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09575" y="1695450"/>
            <a:ext cx="2700338" cy="186055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74650" y="3757613"/>
            <a:ext cx="3371850" cy="1917700"/>
          </a:xfrm>
          <a:prstGeom prst="rect">
            <a:avLst/>
          </a:prstGeom>
          <a:ln>
            <a:noFill/>
          </a:ln>
          <a:effectLst>
            <a:outerShdw blurRad="292100" dist="139700" dir="2700000" algn="tl" rotWithShape="0">
              <a:srgbClr val="333333">
                <a:alpha val="65000"/>
              </a:srgbClr>
            </a:outerShdw>
          </a:effectLst>
        </p:spPr>
      </p:pic>
      <p:sp>
        <p:nvSpPr>
          <p:cNvPr id="20489" name="TextBox 9"/>
          <p:cNvSpPr txBox="1">
            <a:spLocks noChangeArrowheads="1"/>
          </p:cNvSpPr>
          <p:nvPr/>
        </p:nvSpPr>
        <p:spPr bwMode="auto">
          <a:xfrm>
            <a:off x="3179763" y="1979613"/>
            <a:ext cx="1890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a:latin typeface="Abadi" panose="020B0604020104020204" pitchFamily="34" charset="0"/>
              </a:rPr>
              <a:t>1. Hana &amp; Michael in </a:t>
            </a:r>
            <a:r>
              <a:rPr lang="pl-PL" altLang="en-US" sz="1800">
                <a:latin typeface="Abadi" panose="020B0604020104020204" pitchFamily="34" charset="0"/>
              </a:rPr>
              <a:t>Zápy</a:t>
            </a:r>
            <a:r>
              <a:rPr lang="is-IS" altLang="en-US" sz="1800">
                <a:latin typeface="Abadi" panose="020B0604020104020204" pitchFamily="34" charset="0"/>
              </a:rPr>
              <a:t>  </a:t>
            </a:r>
            <a:endParaRPr lang="en-US" altLang="en-US" sz="1800">
              <a:latin typeface="Arial" panose="020B0604020202020204" pitchFamily="34" charset="0"/>
            </a:endParaRPr>
          </a:p>
        </p:txBody>
      </p:sp>
      <p:pic>
        <p:nvPicPr>
          <p:cNvPr id="11" name="Picture 10">
            <a:extLst>
              <a:ext uri="{FF2B5EF4-FFF2-40B4-BE49-F238E27FC236}"/>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519738" y="3224213"/>
            <a:ext cx="3194050" cy="2455862"/>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5070475" y="1576388"/>
            <a:ext cx="2808288" cy="1452562"/>
          </a:xfrm>
          <a:prstGeom prst="rect">
            <a:avLst/>
          </a:prstGeom>
          <a:ln>
            <a:noFill/>
          </a:ln>
          <a:effectLst>
            <a:outerShdw blurRad="190500" algn="tl" rotWithShape="0">
              <a:srgbClr val="000000">
                <a:alpha val="70000"/>
              </a:srgbClr>
            </a:outerShdw>
          </a:effectLst>
        </p:spPr>
      </p:pic>
      <p:sp>
        <p:nvSpPr>
          <p:cNvPr id="20492" name="TextBox 16"/>
          <p:cNvSpPr txBox="1">
            <a:spLocks noChangeArrowheads="1"/>
          </p:cNvSpPr>
          <p:nvPr/>
        </p:nvSpPr>
        <p:spPr bwMode="auto">
          <a:xfrm>
            <a:off x="3930650" y="5127625"/>
            <a:ext cx="189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1800">
                <a:latin typeface="Abadi" panose="020B0604020104020204" pitchFamily="34" charset="0"/>
              </a:rPr>
              <a:t>2. Milos in Podebrady  </a:t>
            </a:r>
          </a:p>
          <a:p>
            <a:pPr>
              <a:lnSpc>
                <a:spcPct val="100000"/>
              </a:lnSpc>
              <a:spcBef>
                <a:spcPct val="0"/>
              </a:spcBef>
              <a:buClrTx/>
              <a:buSzTx/>
              <a:buFontTx/>
              <a:buNone/>
            </a:pPr>
            <a:endParaRPr lang="en-US" altLang="en-US" sz="1800">
              <a:latin typeface="Arial" panose="020B0604020202020204" pitchFamily="34" charset="0"/>
            </a:endParaRPr>
          </a:p>
        </p:txBody>
      </p:sp>
      <p:pic>
        <p:nvPicPr>
          <p:cNvPr id="37901" name="Picture 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510213" y="195263"/>
            <a:ext cx="11652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10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48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circle(in)">
                                      <p:cBhvr>
                                        <p:cTn id="21" dur="2000"/>
                                        <p:tgtEl>
                                          <p:spTgt spid="1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6"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ircle(in)">
                                      <p:cBhvr>
                                        <p:cTn id="26" dur="2000"/>
                                        <p:tgtEl>
                                          <p:spTgt spid="1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492"/>
                                        </p:tgtEl>
                                        <p:attrNameLst>
                                          <p:attrName>style.visibility</p:attrName>
                                        </p:attrNameLst>
                                      </p:cBhvr>
                                      <p:to>
                                        <p:strVal val="visible"/>
                                      </p:to>
                                    </p:set>
                                    <p:animEffect transition="in" filter="fade">
                                      <p:cBhvr>
                                        <p:cTn id="31" dur="500"/>
                                        <p:tgtEl>
                                          <p:spTgt spid="2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204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38915"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1684338" y="257175"/>
            <a:ext cx="2519362"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TextBox 9"/>
          <p:cNvSpPr txBox="1">
            <a:spLocks noChangeArrowheads="1"/>
          </p:cNvSpPr>
          <p:nvPr/>
        </p:nvSpPr>
        <p:spPr bwMode="auto">
          <a:xfrm>
            <a:off x="1335088" y="927100"/>
            <a:ext cx="62611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buFont typeface="Arial" panose="020B0604020202020204" pitchFamily="34" charset="0"/>
              <a:buNone/>
            </a:pPr>
            <a:r>
              <a:rPr lang="is-IS" altLang="en-US" sz="2800" b="1">
                <a:latin typeface="Arial Narrow" panose="020B0606020202030204" pitchFamily="34" charset="0"/>
              </a:rPr>
              <a:t> </a:t>
            </a:r>
            <a:r>
              <a:rPr lang="is-IS" altLang="en-US" sz="1600" b="1">
                <a:latin typeface="Abadi" panose="020B0604020104020204" pitchFamily="34" charset="0"/>
              </a:rPr>
              <a:t>  </a:t>
            </a:r>
            <a:r>
              <a:rPr lang="en-US" altLang="en-US" sz="2400" b="1"/>
              <a:t>Lithuania  </a:t>
            </a:r>
            <a:r>
              <a:rPr lang="en-US" altLang="en-US" sz="2400"/>
              <a:t>2. - 7. September </a:t>
            </a:r>
          </a:p>
        </p:txBody>
      </p:sp>
      <p:sp>
        <p:nvSpPr>
          <p:cNvPr id="21511" name="TextBox 9"/>
          <p:cNvSpPr txBox="1">
            <a:spLocks noChangeArrowheads="1"/>
          </p:cNvSpPr>
          <p:nvPr/>
        </p:nvSpPr>
        <p:spPr bwMode="auto">
          <a:xfrm>
            <a:off x="3708400" y="5610225"/>
            <a:ext cx="543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US" altLang="en-US" sz="1800" b="1">
                <a:latin typeface="Abadi" panose="020B0604020104020204" pitchFamily="34" charset="0"/>
              </a:rPr>
              <a:t>2. Zalensu sodyba with Eimantas and Roma family   </a:t>
            </a:r>
          </a:p>
        </p:txBody>
      </p:sp>
      <p:pic>
        <p:nvPicPr>
          <p:cNvPr id="3" name="Picture 2">
            <a:extLst>
              <a:ext uri="{FF2B5EF4-FFF2-40B4-BE49-F238E27FC236}"/>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95798" y="1729378"/>
            <a:ext cx="3052066" cy="2029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12">
            <a:extLst>
              <a:ext uri="{FF2B5EF4-FFF2-40B4-BE49-F238E27FC236}"/>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19529" y="3807348"/>
            <a:ext cx="5575107" cy="1741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295798" y="3844388"/>
            <a:ext cx="2160240" cy="1983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14">
            <a:extLst>
              <a:ext uri="{FF2B5EF4-FFF2-40B4-BE49-F238E27FC236}"/>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309245" y="1724618"/>
            <a:ext cx="2666096" cy="19995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516" name="TextBox 15"/>
          <p:cNvSpPr txBox="1">
            <a:spLocks noChangeArrowheads="1"/>
          </p:cNvSpPr>
          <p:nvPr/>
        </p:nvSpPr>
        <p:spPr bwMode="auto">
          <a:xfrm>
            <a:off x="3476625" y="1898650"/>
            <a:ext cx="17033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US" altLang="en-US" sz="1600" b="1">
                <a:latin typeface="Abadi" panose="020B0604020104020204" pitchFamily="34" charset="0"/>
              </a:rPr>
              <a:t>1.Nemunas tour Jurgis &amp; Danute </a:t>
            </a:r>
            <a:endParaRPr lang="en-US" altLang="en-US" sz="1600">
              <a:latin typeface="Abadi" panose="020B0604020104020204" pitchFamily="34" charset="0"/>
            </a:endParaRPr>
          </a:p>
        </p:txBody>
      </p:sp>
      <p:pic>
        <p:nvPicPr>
          <p:cNvPr id="38925" name="Picture 3"/>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99188" y="211138"/>
            <a:ext cx="9556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250"/>
                                        <p:tgtEl>
                                          <p:spTgt spid="14"/>
                                        </p:tgtEl>
                                      </p:cBhvr>
                                    </p:animEffect>
                                    <p:anim calcmode="lin" valueType="num">
                                      <p:cBhvr>
                                        <p:cTn id="22" dur="1250" fill="hold"/>
                                        <p:tgtEl>
                                          <p:spTgt spid="14"/>
                                        </p:tgtEl>
                                        <p:attrNameLst>
                                          <p:attrName>ppt_x</p:attrName>
                                        </p:attrNameLst>
                                      </p:cBhvr>
                                      <p:tavLst>
                                        <p:tav tm="0">
                                          <p:val>
                                            <p:strVal val="#ppt_x"/>
                                          </p:val>
                                        </p:tav>
                                        <p:tav tm="100000">
                                          <p:val>
                                            <p:strVal val="#ppt_x"/>
                                          </p:val>
                                        </p:tav>
                                      </p:tavLst>
                                    </p:anim>
                                    <p:anim calcmode="lin" valueType="num">
                                      <p:cBhvr>
                                        <p:cTn id="23" dur="12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1516"/>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1511"/>
                                        </p:tgtEl>
                                        <p:attrNameLst>
                                          <p:attrName>style.visibility</p:attrName>
                                        </p:attrNameLst>
                                      </p:cBhvr>
                                      <p:to>
                                        <p:strVal val="visible"/>
                                      </p:to>
                                    </p:set>
                                    <p:animEffect transition="in" filter="barn(inVertical)">
                                      <p:cBhvr>
                                        <p:cTn id="42"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215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317625" y="5835650"/>
            <a:ext cx="6799263" cy="854075"/>
          </a:xfrm>
        </p:spPr>
        <p:txBody>
          <a:bodyPr/>
          <a:lstStyle/>
          <a:p>
            <a:pPr eaLnBrk="1" fontAlgn="auto" hangingPunct="1">
              <a:spcAft>
                <a:spcPts val="0"/>
              </a:spcAft>
              <a:defRPr/>
            </a:pPr>
            <a:r>
              <a:rPr lang="en-GB" altLang="en-US" sz="1800" b="1" dirty="0"/>
              <a:t>         </a:t>
            </a:r>
            <a:r>
              <a:rPr lang="en-GB" altLang="en-US" sz="1800" b="1" dirty="0">
                <a:solidFill>
                  <a:schemeClr val="bg1"/>
                </a:solidFill>
              </a:rPr>
              <a:t>Step by Step  Iceland 2016  - 2018  </a:t>
            </a:r>
            <a:r>
              <a:rPr lang="en-GB" altLang="en-US" dirty="0"/>
              <a:t>	                                                                                           </a:t>
            </a:r>
            <a:r>
              <a:rPr lang="en-GB" altLang="en-US" b="1" dirty="0"/>
              <a:t>  </a:t>
            </a:r>
            <a:endParaRPr lang="en-US" altLang="en-US" dirty="0"/>
          </a:p>
        </p:txBody>
      </p:sp>
      <p:sp>
        <p:nvSpPr>
          <p:cNvPr id="6" name="Picture Placeholder 5">
            <a:extLst>
              <a:ext uri="{FF2B5EF4-FFF2-40B4-BE49-F238E27FC236}"/>
            </a:extLst>
          </p:cNvPr>
          <p:cNvSpPr>
            <a:spLocks noGrp="1"/>
          </p:cNvSpPr>
          <p:nvPr>
            <p:ph type="pic" idx="1"/>
          </p:nvPr>
        </p:nvSpPr>
        <p:spPr>
          <a:noFill/>
          <a:extLst/>
        </p:spPr>
      </p:sp>
      <p:sp>
        <p:nvSpPr>
          <p:cNvPr id="4" name="Date Placeholder 3">
            <a:extLst>
              <a:ext uri="{FF2B5EF4-FFF2-40B4-BE49-F238E27FC236}"/>
            </a:extLst>
          </p:cNvPr>
          <p:cNvSpPr>
            <a:spLocks noGrp="1"/>
          </p:cNvSpPr>
          <p:nvPr>
            <p:ph type="dt" sz="quarter" idx="10"/>
          </p:nvPr>
        </p:nvSpPr>
        <p:spPr>
          <a:xfrm>
            <a:off x="1443038" y="328613"/>
            <a:ext cx="4033837" cy="309562"/>
          </a:xfrm>
        </p:spPr>
        <p:txBody>
          <a:bodyPr/>
          <a:lstStyle/>
          <a:p>
            <a:pPr algn="l">
              <a:defRPr/>
            </a:pPr>
            <a:fld id="{E3164012-C2B1-4C8C-A4F5-51527A120B33}" type="datetime1">
              <a:rPr lang="en-US"/>
              <a:pPr algn="l">
                <a:defRPr/>
              </a:pPr>
              <a:t>5/18/2018</a:t>
            </a:fld>
            <a:endParaRPr lang="is-IS" dirty="0"/>
          </a:p>
        </p:txBody>
      </p:sp>
      <p:sp>
        <p:nvSpPr>
          <p:cNvPr id="17415" name="Slide Number Placeholder 5"/>
          <p:cNvSpPr>
            <a:spLocks noGrp="1" noChangeArrowheads="1"/>
          </p:cNvSpPr>
          <p:nvPr>
            <p:ph type="sldNum" sz="quarter" idx="12"/>
          </p:nvPr>
        </p:nvSpPr>
        <p:spPr bwMode="auto">
          <a:xfrm>
            <a:off x="5646738" y="330200"/>
            <a:ext cx="2368550" cy="309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 anchorCtr="0" compatLnSpc="1">
            <a:prstTxWarp prst="textNoShape">
              <a:avLst/>
            </a:prstTxWarp>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fld id="{5EF74B79-4BD9-4397-A221-131BEEBB4D0D}" type="slidenum">
              <a:rPr lang="is-IS" altLang="is-IS" sz="1000" smtClean="0">
                <a:solidFill>
                  <a:srgbClr val="7F7F7F"/>
                </a:solidFill>
                <a:latin typeface="Arial" panose="020B0604020202020204" pitchFamily="34" charset="0"/>
              </a:rPr>
              <a:pPr>
                <a:lnSpc>
                  <a:spcPct val="100000"/>
                </a:lnSpc>
                <a:spcBef>
                  <a:spcPct val="0"/>
                </a:spcBef>
                <a:buClrTx/>
                <a:buSzTx/>
                <a:buFontTx/>
                <a:buNone/>
              </a:pPr>
              <a:t>2</a:t>
            </a:fld>
            <a:endParaRPr lang="is-IS" altLang="is-IS" sz="1000" smtClean="0">
              <a:solidFill>
                <a:srgbClr val="7F7F7F"/>
              </a:solidFill>
              <a:latin typeface="Arial" panose="020B0604020202020204" pitchFamily="34" charset="0"/>
            </a:endParaRPr>
          </a:p>
        </p:txBody>
      </p:sp>
      <p:pic>
        <p:nvPicPr>
          <p:cNvPr id="17416"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03213" y="5011738"/>
            <a:ext cx="3376612"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1" descr="Logo Rannis hlidsett litid"/>
          <p:cNvPicPr>
            <a:picLocks noChangeAspect="1" noChangeArrowheads="1"/>
          </p:cNvPicPr>
          <p:nvPr/>
        </p:nvPicPr>
        <p:blipFill>
          <a:blip r:embed="rId5" r:link="rId6">
            <a:extLst>
              <a:ext uri="{28A0092B-C50C-407E-A947-70E740481C1C}">
                <a14:useLocalDpi xmlns:a14="http://schemas.microsoft.com/office/drawing/2010/main"/>
              </a:ext>
            </a:extLst>
          </a:blip>
          <a:srcRect/>
          <a:stretch>
            <a:fillRect/>
          </a:stretch>
        </p:blipFill>
        <p:spPr bwMode="auto">
          <a:xfrm>
            <a:off x="5940425" y="5060950"/>
            <a:ext cx="282733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 descr="sfs_logo_form"/>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60813" y="5226050"/>
            <a:ext cx="122237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Placeholder 4">
            <a:extLst>
              <a:ext uri="{FF2B5EF4-FFF2-40B4-BE49-F238E27FC236}"/>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38034" y="-11057"/>
            <a:ext cx="9005966" cy="46952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7420" name="TextBox 6"/>
          <p:cNvSpPr txBox="1">
            <a:spLocks noChangeArrowheads="1"/>
          </p:cNvSpPr>
          <p:nvPr/>
        </p:nvSpPr>
        <p:spPr bwMode="auto">
          <a:xfrm>
            <a:off x="3198813" y="385763"/>
            <a:ext cx="56991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3200" b="1">
                <a:latin typeface="Abadi" panose="020B0604020104020204" pitchFamily="34" charset="0"/>
              </a:rPr>
              <a:t>The story behind the project</a:t>
            </a:r>
          </a:p>
        </p:txBody>
      </p:sp>
      <p:pic>
        <p:nvPicPr>
          <p:cNvPr id="17421"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7038" y="423863"/>
            <a:ext cx="140335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3190875" y="2387600"/>
            <a:ext cx="5472113"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b="1">
                <a:latin typeface="Abadi" panose="020B0604020104020204" pitchFamily="34" charset="0"/>
              </a:rPr>
              <a:t>               Iceland and the background of the project </a:t>
            </a:r>
          </a:p>
          <a:p>
            <a:pPr algn="ctr">
              <a:lnSpc>
                <a:spcPct val="100000"/>
              </a:lnSpc>
              <a:spcBef>
                <a:spcPct val="0"/>
              </a:spcBef>
              <a:buClrTx/>
              <a:buSzTx/>
              <a:buFontTx/>
              <a:buNone/>
            </a:pPr>
            <a:r>
              <a:rPr lang="is-IS" altLang="en-US" b="1">
                <a:latin typeface="Abadi" panose="020B0604020104020204" pitchFamily="34" charset="0"/>
              </a:rPr>
              <a:t>Tourism -  opportunities &amp; obstacles </a:t>
            </a:r>
          </a:p>
          <a:p>
            <a:pPr algn="ctr">
              <a:lnSpc>
                <a:spcPct val="100000"/>
              </a:lnSpc>
              <a:spcBef>
                <a:spcPct val="0"/>
              </a:spcBef>
              <a:buClrTx/>
              <a:buSzTx/>
              <a:buFontTx/>
              <a:buNone/>
            </a:pPr>
            <a:r>
              <a:rPr lang="is-IS" altLang="en-US" b="1">
                <a:latin typeface="Abadi" panose="020B0604020104020204" pitchFamily="34" charset="0"/>
              </a:rPr>
              <a:t>	EU project M M  and our work </a:t>
            </a:r>
          </a:p>
          <a:p>
            <a:pPr algn="ctr">
              <a:lnSpc>
                <a:spcPct val="100000"/>
              </a:lnSpc>
              <a:spcBef>
                <a:spcPct val="0"/>
              </a:spcBef>
              <a:buClrTx/>
              <a:buSzTx/>
              <a:buFontTx/>
              <a:buNone/>
            </a:pPr>
            <a:r>
              <a:rPr lang="is-IS" altLang="en-US" b="1">
                <a:latin typeface="Abadi" panose="020B0604020104020204" pitchFamily="34" charset="0"/>
              </a:rPr>
              <a:t>	The partners </a:t>
            </a:r>
          </a:p>
          <a:p>
            <a:pPr algn="ctr">
              <a:lnSpc>
                <a:spcPct val="100000"/>
              </a:lnSpc>
              <a:spcBef>
                <a:spcPct val="0"/>
              </a:spcBef>
              <a:buClrTx/>
              <a:buSzTx/>
              <a:buFontTx/>
              <a:buNone/>
            </a:pPr>
            <a:r>
              <a:rPr lang="is-IS" altLang="en-US" b="1">
                <a:latin typeface="Abadi" panose="020B0604020104020204" pitchFamily="34" charset="0"/>
              </a:rPr>
              <a:t>	Our goals and achievements</a:t>
            </a:r>
          </a:p>
          <a:p>
            <a:pPr algn="ctr">
              <a:lnSpc>
                <a:spcPct val="100000"/>
              </a:lnSpc>
              <a:spcBef>
                <a:spcPct val="0"/>
              </a:spcBef>
              <a:buClrTx/>
              <a:buSzTx/>
              <a:buFontTx/>
              <a:buNone/>
            </a:pPr>
            <a:r>
              <a:rPr lang="is-IS" altLang="en-US" b="1">
                <a:latin typeface="Abadi" panose="020B0604020104020204" pitchFamily="34" charset="0"/>
              </a:rPr>
              <a:t>	BoB for better business   </a:t>
            </a:r>
          </a:p>
          <a:p>
            <a:pPr>
              <a:lnSpc>
                <a:spcPct val="100000"/>
              </a:lnSpc>
              <a:spcBef>
                <a:spcPct val="0"/>
              </a:spcBef>
              <a:buClrTx/>
              <a:buSzTx/>
              <a:buFontTx/>
              <a:buNone/>
            </a:pPr>
            <a:endParaRPr lang="en-US" altLang="en-US" sz="1800">
              <a:latin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39939"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1668463" y="222250"/>
            <a:ext cx="25177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TextBox 9"/>
          <p:cNvSpPr txBox="1">
            <a:spLocks noChangeArrowheads="1"/>
          </p:cNvSpPr>
          <p:nvPr/>
        </p:nvSpPr>
        <p:spPr bwMode="auto">
          <a:xfrm>
            <a:off x="1335088" y="927100"/>
            <a:ext cx="687228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buFont typeface="Arial" panose="020B0604020202020204" pitchFamily="34" charset="0"/>
              <a:buNone/>
            </a:pPr>
            <a:r>
              <a:rPr lang="is-IS" altLang="en-US" sz="2800" b="1">
                <a:latin typeface="Arial Narrow" panose="020B0606020202030204" pitchFamily="34" charset="0"/>
              </a:rPr>
              <a:t>Anno 2017 </a:t>
            </a:r>
            <a:r>
              <a:rPr lang="is-IS" altLang="en-US" sz="1600" b="1">
                <a:latin typeface="Abadi" panose="020B0604020104020204" pitchFamily="34" charset="0"/>
              </a:rPr>
              <a:t>  </a:t>
            </a:r>
            <a:r>
              <a:rPr lang="is-IS" altLang="en-US" sz="1600">
                <a:latin typeface="Abadi" panose="020B0604020104020204" pitchFamily="34" charset="0"/>
              </a:rPr>
              <a:t> </a:t>
            </a:r>
            <a:r>
              <a:rPr lang="en-US" altLang="en-US" sz="2400" b="1">
                <a:latin typeface="Abadi" panose="020B0604020104020204" pitchFamily="34" charset="0"/>
              </a:rPr>
              <a:t>Estonia</a:t>
            </a:r>
            <a:r>
              <a:rPr lang="en-US" altLang="en-US" b="1">
                <a:latin typeface="Abadi" panose="020B0604020104020204" pitchFamily="34" charset="0"/>
              </a:rPr>
              <a:t> </a:t>
            </a:r>
            <a:r>
              <a:rPr lang="en-US" altLang="en-US">
                <a:latin typeface="Abadi" panose="020B0604020104020204" pitchFamily="34" charset="0"/>
              </a:rPr>
              <a:t>Turbo Training 13.-17. September </a:t>
            </a:r>
            <a:endParaRPr lang="en-US" altLang="en-US" sz="2400">
              <a:latin typeface="Abadi" panose="020B0604020104020204" pitchFamily="34" charset="0"/>
            </a:endParaRPr>
          </a:p>
        </p:txBody>
      </p:sp>
      <p:sp>
        <p:nvSpPr>
          <p:cNvPr id="22535" name="TextBox 9"/>
          <p:cNvSpPr txBox="1">
            <a:spLocks noChangeArrowheads="1"/>
          </p:cNvSpPr>
          <p:nvPr/>
        </p:nvSpPr>
        <p:spPr bwMode="auto">
          <a:xfrm>
            <a:off x="276225" y="5378450"/>
            <a:ext cx="2782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US" altLang="en-US" sz="1800">
                <a:latin typeface="Abadi" panose="020B0604020104020204" pitchFamily="34" charset="0"/>
              </a:rPr>
              <a:t>1. Nelij</a:t>
            </a:r>
            <a:r>
              <a:rPr lang="et-EE" altLang="en-US" sz="1800">
                <a:latin typeface="Abadi" panose="020B0604020104020204" pitchFamily="34" charset="0"/>
              </a:rPr>
              <a:t>ärve Puhkekeskus </a:t>
            </a:r>
            <a:endParaRPr lang="is-IS" altLang="en-US" sz="1800">
              <a:latin typeface="Abadi" panose="020B0604020104020204" pitchFamily="34" charset="0"/>
            </a:endParaRPr>
          </a:p>
        </p:txBody>
      </p:sp>
      <p:pic>
        <p:nvPicPr>
          <p:cNvPr id="3" name="Picture 2">
            <a:extLst>
              <a:ext uri="{FF2B5EF4-FFF2-40B4-BE49-F238E27FC236}"/>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75514" y="1622425"/>
            <a:ext cx="2952329" cy="1963082"/>
          </a:xfrm>
          <a:prstGeom prst="rect">
            <a:avLst/>
          </a:prstGeom>
          <a:ln>
            <a:noFill/>
          </a:ln>
          <a:effectLst>
            <a:softEdge rad="112500"/>
          </a:effectLst>
        </p:spPr>
      </p:pic>
      <p:pic>
        <p:nvPicPr>
          <p:cNvPr id="6" name="Picture 5">
            <a:extLst>
              <a:ext uri="{FF2B5EF4-FFF2-40B4-BE49-F238E27FC236}"/>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75513" y="3637243"/>
            <a:ext cx="2952329" cy="1688738"/>
          </a:xfrm>
          <a:prstGeom prst="rect">
            <a:avLst/>
          </a:prstGeom>
          <a:ln>
            <a:noFill/>
          </a:ln>
          <a:effectLst>
            <a:softEdge rad="112500"/>
          </a:effectLst>
        </p:spPr>
      </p:pic>
      <p:pic>
        <p:nvPicPr>
          <p:cNvPr id="11" name="Picture 10">
            <a:extLst>
              <a:ext uri="{FF2B5EF4-FFF2-40B4-BE49-F238E27FC236}"/>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165245" y="1502478"/>
            <a:ext cx="1568948" cy="1963082"/>
          </a:xfrm>
          <a:prstGeom prst="rect">
            <a:avLst/>
          </a:prstGeom>
          <a:ln>
            <a:noFill/>
          </a:ln>
          <a:effectLst>
            <a:softEdge rad="112500"/>
          </a:effectLst>
        </p:spPr>
      </p:pic>
      <p:pic>
        <p:nvPicPr>
          <p:cNvPr id="13" name="Picture 12">
            <a:extLst>
              <a:ext uri="{FF2B5EF4-FFF2-40B4-BE49-F238E27FC236}"/>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026144" y="3495442"/>
            <a:ext cx="4049841" cy="22513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540" name="TextBox 13"/>
          <p:cNvSpPr txBox="1">
            <a:spLocks noChangeArrowheads="1"/>
          </p:cNvSpPr>
          <p:nvPr/>
        </p:nvSpPr>
        <p:spPr bwMode="auto">
          <a:xfrm>
            <a:off x="6372225" y="2862263"/>
            <a:ext cx="2771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a:latin typeface="Arial" panose="020B0604020202020204" pitchFamily="34" charset="0"/>
              </a:rPr>
              <a:t>2. Tarvise Turism</a:t>
            </a:r>
          </a:p>
          <a:p>
            <a:pPr>
              <a:lnSpc>
                <a:spcPct val="100000"/>
              </a:lnSpc>
              <a:spcBef>
                <a:spcPct val="0"/>
              </a:spcBef>
              <a:buClrTx/>
              <a:buSzTx/>
              <a:buFontTx/>
              <a:buNone/>
            </a:pPr>
            <a:r>
              <a:rPr lang="is-IS" altLang="en-US" sz="1800">
                <a:latin typeface="Arial" panose="020B0604020202020204" pitchFamily="34" charset="0"/>
              </a:rPr>
              <a:t>3. Taevaskoja Turismi-</a:t>
            </a:r>
            <a:endParaRPr lang="en-US" altLang="en-US" sz="1800">
              <a:latin typeface="Arial" panose="020B0604020202020204" pitchFamily="34" charset="0"/>
            </a:endParaRPr>
          </a:p>
        </p:txBody>
      </p:sp>
      <p:pic>
        <p:nvPicPr>
          <p:cNvPr id="15" name="Picture 14">
            <a:extLst>
              <a:ext uri="{FF2B5EF4-FFF2-40B4-BE49-F238E27FC236}"/>
            </a:extLst>
          </p:cNvPr>
          <p:cNvPicPr>
            <a:picLocks noChangeAspect="1"/>
          </p:cNvPicPr>
          <p:nvPr/>
        </p:nvPicPr>
        <p:blipFill rotWithShape="1">
          <a:blip r:embed="rId11" cstate="email">
            <a:extLst>
              <a:ext uri="{28A0092B-C50C-407E-A947-70E740481C1C}">
                <a14:useLocalDpi xmlns:a14="http://schemas.microsoft.com/office/drawing/2010/main"/>
              </a:ext>
            </a:extLst>
          </a:blip>
          <a:srcRect r="-1391"/>
          <a:stretch/>
        </p:blipFill>
        <p:spPr>
          <a:xfrm>
            <a:off x="5896831" y="1511864"/>
            <a:ext cx="1928583" cy="1325189"/>
          </a:xfrm>
          <a:prstGeom prst="rect">
            <a:avLst/>
          </a:prstGeom>
          <a:ln>
            <a:noFill/>
          </a:ln>
          <a:effectLst>
            <a:softEdge rad="112500"/>
          </a:effectLst>
        </p:spPr>
      </p:pic>
      <p:pic>
        <p:nvPicPr>
          <p:cNvPr id="39950" name="Picture 6"/>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957763" y="152400"/>
            <a:ext cx="1279525"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535"/>
                                        </p:tgtEl>
                                        <p:attrNameLst>
                                          <p:attrName>style.visibility</p:attrName>
                                        </p:attrNameLst>
                                      </p:cBhvr>
                                      <p:to>
                                        <p:strVal val="visible"/>
                                      </p:to>
                                    </p:set>
                                    <p:animEffect transition="in" filter="barn(inVertical)">
                                      <p:cBhvr>
                                        <p:cTn id="17" dur="500"/>
                                        <p:tgtEl>
                                          <p:spTgt spid="225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20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2000"/>
                                        <p:tgtEl>
                                          <p:spTgt spid="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22540"/>
                                        </p:tgtEl>
                                        <p:attrNameLst>
                                          <p:attrName>style.visibility</p:attrName>
                                        </p:attrNameLst>
                                      </p:cBhvr>
                                      <p:to>
                                        <p:strVal val="visible"/>
                                      </p:to>
                                    </p:set>
                                    <p:anim calcmode="lin" valueType="num">
                                      <p:cBhvr>
                                        <p:cTn id="37" dur="1000" fill="hold"/>
                                        <p:tgtEl>
                                          <p:spTgt spid="22540"/>
                                        </p:tgtEl>
                                        <p:attrNameLst>
                                          <p:attrName>ppt_w</p:attrName>
                                        </p:attrNameLst>
                                      </p:cBhvr>
                                      <p:tavLst>
                                        <p:tav tm="0">
                                          <p:val>
                                            <p:fltVal val="0"/>
                                          </p:val>
                                        </p:tav>
                                        <p:tav tm="100000">
                                          <p:val>
                                            <p:strVal val="#ppt_w"/>
                                          </p:val>
                                        </p:tav>
                                      </p:tavLst>
                                    </p:anim>
                                    <p:anim calcmode="lin" valueType="num">
                                      <p:cBhvr>
                                        <p:cTn id="38" dur="1000" fill="hold"/>
                                        <p:tgtEl>
                                          <p:spTgt spid="22540"/>
                                        </p:tgtEl>
                                        <p:attrNameLst>
                                          <p:attrName>ppt_h</p:attrName>
                                        </p:attrNameLst>
                                      </p:cBhvr>
                                      <p:tavLst>
                                        <p:tav tm="0">
                                          <p:val>
                                            <p:fltVal val="0"/>
                                          </p:val>
                                        </p:tav>
                                        <p:tav tm="100000">
                                          <p:val>
                                            <p:strVal val="#ppt_h"/>
                                          </p:val>
                                        </p:tav>
                                      </p:tavLst>
                                    </p:anim>
                                    <p:anim calcmode="lin" valueType="num">
                                      <p:cBhvr>
                                        <p:cTn id="39" dur="1000" fill="hold"/>
                                        <p:tgtEl>
                                          <p:spTgt spid="22540"/>
                                        </p:tgtEl>
                                        <p:attrNameLst>
                                          <p:attrName>style.rotation</p:attrName>
                                        </p:attrNameLst>
                                      </p:cBhvr>
                                      <p:tavLst>
                                        <p:tav tm="0">
                                          <p:val>
                                            <p:fltVal val="90"/>
                                          </p:val>
                                        </p:tav>
                                        <p:tav tm="100000">
                                          <p:val>
                                            <p:fltVal val="0"/>
                                          </p:val>
                                        </p:tav>
                                      </p:tavLst>
                                    </p:anim>
                                    <p:animEffect transition="in" filter="fade">
                                      <p:cBhvr>
                                        <p:cTn id="40" dur="1000"/>
                                        <p:tgtEl>
                                          <p:spTgt spid="22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p:bldP spid="225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76375" y="5876925"/>
            <a:ext cx="6799263" cy="854075"/>
          </a:xfrm>
        </p:spPr>
        <p:txBody>
          <a:bodyPr/>
          <a:lstStyle/>
          <a:p>
            <a:pPr eaLnBrk="1" fontAlgn="auto" hangingPunct="1">
              <a:spcAft>
                <a:spcPts val="0"/>
              </a:spcAft>
              <a:defRPr/>
            </a:pPr>
            <a:r>
              <a:rPr lang="en-GB" altLang="en-US" sz="1800" b="1" dirty="0"/>
              <a:t>         Step by Step  Iceland   2016  - 2018   </a:t>
            </a:r>
            <a:r>
              <a:rPr lang="en-GB" altLang="en-US" dirty="0"/>
              <a:t>	                                                                                           </a:t>
            </a:r>
            <a:r>
              <a:rPr lang="en-GB" altLang="en-US" b="1" dirty="0"/>
              <a:t>  </a:t>
            </a:r>
            <a:endParaRPr lang="en-US" altLang="en-US" dirty="0"/>
          </a:p>
        </p:txBody>
      </p:sp>
      <p:pic>
        <p:nvPicPr>
          <p:cNvPr id="40963"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1862138" y="249238"/>
            <a:ext cx="25177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TextBox 9"/>
          <p:cNvSpPr txBox="1">
            <a:spLocks noChangeArrowheads="1"/>
          </p:cNvSpPr>
          <p:nvPr/>
        </p:nvSpPr>
        <p:spPr bwMode="auto">
          <a:xfrm>
            <a:off x="1335088" y="927100"/>
            <a:ext cx="68722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buFont typeface="Arial" panose="020B0604020202020204" pitchFamily="34" charset="0"/>
              <a:buNone/>
            </a:pPr>
            <a:r>
              <a:rPr lang="is-IS" altLang="en-US" sz="1600" b="1">
                <a:latin typeface="Abadi" panose="020B0604020104020204" pitchFamily="34" charset="0"/>
              </a:rPr>
              <a:t>  </a:t>
            </a:r>
            <a:r>
              <a:rPr lang="is-IS" altLang="en-US" sz="1600">
                <a:latin typeface="Abadi" panose="020B0604020104020204" pitchFamily="34" charset="0"/>
              </a:rPr>
              <a:t> </a:t>
            </a:r>
            <a:r>
              <a:rPr lang="en-US" altLang="en-US" sz="2400" b="1">
                <a:latin typeface="Abadi" panose="020B0604020104020204" pitchFamily="34" charset="0"/>
              </a:rPr>
              <a:t> </a:t>
            </a:r>
            <a:r>
              <a:rPr lang="en-GB" altLang="en-US" sz="2800" b="1">
                <a:latin typeface="Abadi" panose="020B0604020104020204" pitchFamily="34" charset="0"/>
              </a:rPr>
              <a:t>Poland </a:t>
            </a:r>
            <a:r>
              <a:rPr lang="en-GB" altLang="en-US" b="1">
                <a:latin typeface="Abadi" panose="020B0604020104020204" pitchFamily="34" charset="0"/>
              </a:rPr>
              <a:t> 25. – 29. of September </a:t>
            </a:r>
            <a:endParaRPr lang="en-US" altLang="en-US" sz="2400">
              <a:latin typeface="Abadi" panose="020B0604020104020204" pitchFamily="34" charset="0"/>
            </a:endParaRPr>
          </a:p>
        </p:txBody>
      </p:sp>
      <p:pic>
        <p:nvPicPr>
          <p:cNvPr id="3" name="Picture 2">
            <a:extLst>
              <a:ext uri="{FF2B5EF4-FFF2-40B4-BE49-F238E27FC236}"/>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427538" y="3771900"/>
            <a:ext cx="4262437" cy="2024063"/>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44475" y="3697288"/>
            <a:ext cx="3233738" cy="21209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32288" y="1516063"/>
            <a:ext cx="3060700" cy="2024062"/>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extLst>
          </p:cNvPr>
          <p:cNvPicPr>
            <a:picLocks noChangeAspect="1"/>
          </p:cNvPicPr>
          <p:nvPr/>
        </p:nvPicPr>
        <p:blipFill>
          <a:blip r:embed="rId10"/>
          <a:stretch>
            <a:fillRect/>
          </a:stretch>
        </p:blipFill>
        <p:spPr>
          <a:xfrm>
            <a:off x="1562100" y="1447800"/>
            <a:ext cx="2024063" cy="2024063"/>
          </a:xfrm>
          <a:prstGeom prst="rect">
            <a:avLst/>
          </a:prstGeom>
          <a:ln>
            <a:noFill/>
          </a:ln>
          <a:effectLst>
            <a:outerShdw blurRad="292100" dist="139700" dir="2700000" algn="tl" rotWithShape="0">
              <a:srgbClr val="333333">
                <a:alpha val="65000"/>
              </a:srgbClr>
            </a:outerShdw>
          </a:effectLst>
        </p:spPr>
      </p:pic>
      <p:sp>
        <p:nvSpPr>
          <p:cNvPr id="23563" name="TextBox 11"/>
          <p:cNvSpPr txBox="1">
            <a:spLocks noChangeArrowheads="1"/>
          </p:cNvSpPr>
          <p:nvPr/>
        </p:nvSpPr>
        <p:spPr bwMode="auto">
          <a:xfrm>
            <a:off x="128588" y="2301875"/>
            <a:ext cx="1254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1800" b="1">
                <a:latin typeface="Abadi" panose="020B0604020104020204" pitchFamily="34" charset="0"/>
              </a:rPr>
              <a:t>1.Kowalski      family  </a:t>
            </a:r>
            <a:endParaRPr lang="en-US" altLang="en-US" sz="1800" b="1">
              <a:latin typeface="Abadi" panose="020B0604020104020204" pitchFamily="34" charset="0"/>
            </a:endParaRPr>
          </a:p>
        </p:txBody>
      </p:sp>
      <p:sp>
        <p:nvSpPr>
          <p:cNvPr id="23564" name="TextBox 12"/>
          <p:cNvSpPr txBox="1">
            <a:spLocks noChangeArrowheads="1"/>
          </p:cNvSpPr>
          <p:nvPr/>
        </p:nvSpPr>
        <p:spPr bwMode="auto">
          <a:xfrm>
            <a:off x="7519988" y="2862263"/>
            <a:ext cx="1511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b="1">
                <a:latin typeface="Abadi" panose="020B0604020104020204" pitchFamily="34" charset="0"/>
              </a:rPr>
              <a:t>2.Talaria Spa &amp; Resort </a:t>
            </a:r>
            <a:endParaRPr lang="en-US" altLang="en-US" sz="1800" b="1">
              <a:latin typeface="Abadi" panose="020B0604020104020204" pitchFamily="34" charset="0"/>
            </a:endParaRPr>
          </a:p>
        </p:txBody>
      </p:sp>
      <p:pic>
        <p:nvPicPr>
          <p:cNvPr id="40973" name="Picture 3"/>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292725" y="128588"/>
            <a:ext cx="1395413"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56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564"/>
                                        </p:tgtEl>
                                        <p:attrNameLst>
                                          <p:attrName>style.visibility</p:attrName>
                                        </p:attrNameLst>
                                      </p:cBhvr>
                                      <p:to>
                                        <p:strVal val="visible"/>
                                      </p:to>
                                    </p:set>
                                    <p:anim calcmode="lin" valueType="num">
                                      <p:cBhvr additive="base">
                                        <p:cTn id="33" dur="500" fill="hold"/>
                                        <p:tgtEl>
                                          <p:spTgt spid="23564"/>
                                        </p:tgtEl>
                                        <p:attrNameLst>
                                          <p:attrName>ppt_x</p:attrName>
                                        </p:attrNameLst>
                                      </p:cBhvr>
                                      <p:tavLst>
                                        <p:tav tm="0">
                                          <p:val>
                                            <p:strVal val="#ppt_x"/>
                                          </p:val>
                                        </p:tav>
                                        <p:tav tm="100000">
                                          <p:val>
                                            <p:strVal val="#ppt_x"/>
                                          </p:val>
                                        </p:tav>
                                      </p:tavLst>
                                    </p:anim>
                                    <p:anim calcmode="lin" valueType="num">
                                      <p:cBhvr additive="base">
                                        <p:cTn id="34" dur="500" fill="hold"/>
                                        <p:tgtEl>
                                          <p:spTgt spid="235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p:bldP spid="235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403350" y="5764213"/>
            <a:ext cx="6799263" cy="854075"/>
          </a:xfrm>
        </p:spPr>
        <p:txBody>
          <a:bodyPr/>
          <a:lstStyle/>
          <a:p>
            <a:pPr eaLnBrk="1" fontAlgn="auto" hangingPunct="1">
              <a:spcAft>
                <a:spcPts val="0"/>
              </a:spcAft>
              <a:defRPr/>
            </a:pPr>
            <a:r>
              <a:rPr lang="is-IS" altLang="en-US" b="1" dirty="0">
                <a:solidFill>
                  <a:schemeClr val="bg1"/>
                </a:solidFill>
                <a:latin typeface="Abadi" pitchFamily="34" charset="0"/>
              </a:rPr>
              <a:t>BoB is a live multiply tool to work with</a:t>
            </a:r>
            <a:r>
              <a:rPr lang="en-GB" altLang="en-US" dirty="0"/>
              <a:t>                                                                                           </a:t>
            </a:r>
            <a:r>
              <a:rPr lang="en-GB" altLang="en-US" b="1" dirty="0"/>
              <a:t>  </a:t>
            </a:r>
            <a:endParaRPr lang="en-US" altLang="en-US" dirty="0"/>
          </a:p>
        </p:txBody>
      </p:sp>
      <p:pic>
        <p:nvPicPr>
          <p:cNvPr id="41987" name="Picture 2" descr="cid:image002.png@01D06559.DC9F8180"/>
          <p:cNvPicPr>
            <a:picLocks noChangeAspect="1" noChangeArrowheads="1"/>
          </p:cNvPicPr>
          <p:nvPr/>
        </p:nvPicPr>
        <p:blipFill>
          <a:blip r:embed="rId3" r:link="rId4">
            <a:extLst>
              <a:ext uri="{28A0092B-C50C-407E-A947-70E740481C1C}">
                <a14:useLocalDpi xmlns:a14="http://schemas.microsoft.com/office/drawing/2010/main"/>
              </a:ext>
            </a:extLst>
          </a:blip>
          <a:srcRect/>
          <a:stretch>
            <a:fillRect/>
          </a:stretch>
        </p:blipFill>
        <p:spPr bwMode="auto">
          <a:xfrm>
            <a:off x="3308350" y="144463"/>
            <a:ext cx="25193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62900" y="76200"/>
            <a:ext cx="9096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7813" y="53975"/>
            <a:ext cx="9556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Box 9"/>
          <p:cNvSpPr txBox="1">
            <a:spLocks noChangeArrowheads="1"/>
          </p:cNvSpPr>
          <p:nvPr/>
        </p:nvSpPr>
        <p:spPr bwMode="auto">
          <a:xfrm>
            <a:off x="684213" y="973138"/>
            <a:ext cx="6938962" cy="243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4000" b="1">
                <a:latin typeface="Abadi" panose="020B0604020104020204" pitchFamily="34" charset="0"/>
              </a:rPr>
              <a:t>       Our product - BOB contains </a:t>
            </a:r>
            <a:endParaRPr lang="is-IS" altLang="en-US" sz="4400" b="1">
              <a:latin typeface="Abadi" panose="020B0604020104020204" pitchFamily="34" charset="0"/>
            </a:endParaRPr>
          </a:p>
          <a:p>
            <a:pPr>
              <a:lnSpc>
                <a:spcPct val="100000"/>
              </a:lnSpc>
              <a:spcBef>
                <a:spcPct val="0"/>
              </a:spcBef>
              <a:buClrTx/>
              <a:buSzTx/>
              <a:buFontTx/>
              <a:buNone/>
            </a:pPr>
            <a:endParaRPr lang="is-IS" altLang="en-US" sz="2800" b="1">
              <a:latin typeface="Abadi" panose="020B0604020104020204" pitchFamily="34" charset="0"/>
            </a:endParaRPr>
          </a:p>
          <a:p>
            <a:pPr>
              <a:lnSpc>
                <a:spcPct val="100000"/>
              </a:lnSpc>
              <a:spcBef>
                <a:spcPct val="0"/>
              </a:spcBef>
              <a:buClrTx/>
              <a:buSzTx/>
              <a:buFontTx/>
              <a:buNone/>
            </a:pPr>
            <a:r>
              <a:rPr lang="is-IS" altLang="en-US" sz="2800" b="1">
                <a:latin typeface="Abadi" panose="020B0604020104020204" pitchFamily="34" charset="0"/>
              </a:rPr>
              <a:t>Simple text like this </a:t>
            </a:r>
          </a:p>
          <a:p>
            <a:pPr>
              <a:lnSpc>
                <a:spcPct val="100000"/>
              </a:lnSpc>
              <a:spcBef>
                <a:spcPct val="0"/>
              </a:spcBef>
              <a:buClrTx/>
              <a:buSzTx/>
              <a:buFontTx/>
              <a:buNone/>
            </a:pPr>
            <a:r>
              <a:rPr lang="is-IS" altLang="en-US" sz="2800" b="1">
                <a:latin typeface="Abadi" panose="020B0604020104020204" pitchFamily="34" charset="0"/>
              </a:rPr>
              <a:t>Picture ...</a:t>
            </a:r>
          </a:p>
          <a:p>
            <a:pPr>
              <a:lnSpc>
                <a:spcPct val="100000"/>
              </a:lnSpc>
              <a:spcBef>
                <a:spcPct val="0"/>
              </a:spcBef>
              <a:buClrTx/>
              <a:buSzTx/>
              <a:buFontTx/>
              <a:buNone/>
            </a:pPr>
            <a:r>
              <a:rPr lang="is-IS" altLang="en-US" sz="2800" b="1">
                <a:latin typeface="Abadi" panose="020B0604020104020204" pitchFamily="34" charset="0"/>
              </a:rPr>
              <a:t>Videos </a:t>
            </a:r>
          </a:p>
        </p:txBody>
      </p:sp>
      <p:pic>
        <p:nvPicPr>
          <p:cNvPr id="8" name="Picture 7" descr="images">
            <a:extLst>
              <a:ext uri="{FF2B5EF4-FFF2-40B4-BE49-F238E27FC236}"/>
            </a:extLst>
          </p:cNvPr>
          <p:cNvPicPr/>
          <p:nvPr/>
        </p:nvPicPr>
        <p:blipFill>
          <a:blip r:embed="rId7" cstate="print"/>
          <a:srcRect/>
          <a:stretch>
            <a:fillRect/>
          </a:stretch>
        </p:blipFill>
        <p:spPr bwMode="auto">
          <a:xfrm>
            <a:off x="1619672" y="3733875"/>
            <a:ext cx="2174354" cy="2030338"/>
          </a:xfrm>
          <a:prstGeom prst="rect">
            <a:avLst/>
          </a:prstGeom>
          <a:ln>
            <a:noFill/>
          </a:ln>
          <a:effectLst>
            <a:softEdge rad="112500"/>
          </a:effectLst>
        </p:spPr>
      </p:pic>
      <p:sp>
        <p:nvSpPr>
          <p:cNvPr id="4" name="Rectangle 3">
            <a:extLst>
              <a:ext uri="{FF2B5EF4-FFF2-40B4-BE49-F238E27FC236}"/>
            </a:extLst>
          </p:cNvPr>
          <p:cNvSpPr/>
          <p:nvPr/>
        </p:nvSpPr>
        <p:spPr>
          <a:xfrm>
            <a:off x="4278313" y="2019300"/>
            <a:ext cx="4608512" cy="22479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ectangle 11"/>
          <p:cNvSpPr>
            <a:spLocks noChangeArrowheads="1"/>
          </p:cNvSpPr>
          <p:nvPr/>
        </p:nvSpPr>
        <p:spPr bwMode="auto">
          <a:xfrm>
            <a:off x="4278313" y="2111375"/>
            <a:ext cx="4572000"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GB" altLang="en-US" sz="1800" b="1">
                <a:latin typeface="Calibri" panose="020F0502020204030204" pitchFamily="34" charset="0"/>
                <a:cs typeface="Times New Roman" panose="02020603050405020304" pitchFamily="18" charset="0"/>
              </a:rPr>
              <a:t> “ Our mission is to preserve the culture of small fishing and farming villages in Iceland. In order to do so we have collected old souvenirs that  are related to the culture and our lives here in Reykjanes peninsula. </a:t>
            </a:r>
            <a:endParaRPr lang="en-US" altLang="en-US" sz="1800">
              <a:latin typeface="Times New Roman" panose="02020603050405020304" pitchFamily="18" charset="0"/>
              <a:cs typeface="Times New Roman" panose="02020603050405020304" pitchFamily="18" charset="0"/>
            </a:endParaRPr>
          </a:p>
          <a:p>
            <a:pPr>
              <a:lnSpc>
                <a:spcPct val="100000"/>
              </a:lnSpc>
              <a:spcBef>
                <a:spcPct val="0"/>
              </a:spcBef>
              <a:buClrTx/>
              <a:buSzTx/>
              <a:buFontTx/>
              <a:buNone/>
            </a:pPr>
            <a:r>
              <a:rPr lang="en-GB" altLang="en-US" sz="1800" b="1">
                <a:latin typeface="Calibri" panose="020F0502020204030204" pitchFamily="34" charset="0"/>
                <a:cs typeface="Times New Roman" panose="02020603050405020304" pitchFamily="18" charset="0"/>
              </a:rPr>
              <a:t>Over the past decades we have been developing crab festival for our guests “ </a:t>
            </a:r>
            <a:endParaRPr lang="en-US" altLang="en-US" sz="1800">
              <a:latin typeface="Times New Roman" panose="02020603050405020304" pitchFamily="18" charset="0"/>
              <a:cs typeface="Times New Roman" panose="02020603050405020304" pitchFamily="18" charset="0"/>
            </a:endParaRPr>
          </a:p>
        </p:txBody>
      </p:sp>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33798">
                                            <p:txEl>
                                              <p:pRg st="2" end="2"/>
                                            </p:txEl>
                                          </p:spTgt>
                                        </p:tgtEl>
                                        <p:attrNameLst>
                                          <p:attrName>style.visibility</p:attrName>
                                        </p:attrNameLst>
                                      </p:cBhvr>
                                      <p:to>
                                        <p:strVal val="visible"/>
                                      </p:to>
                                    </p:set>
                                    <p:anim calcmode="lin" valueType="num">
                                      <p:cBhvr additive="base">
                                        <p:cTn id="14" dur="500" fill="hold"/>
                                        <p:tgtEl>
                                          <p:spTgt spid="33798">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37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wipe(down)">
                                      <p:cBhvr>
                                        <p:cTn id="28" dur="500"/>
                                        <p:tgtEl>
                                          <p:spTgt spid="12">
                                            <p:txEl>
                                              <p:pRg st="0" end="0"/>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wipe(down)">
                                      <p:cBhvr>
                                        <p:cTn id="31" dur="500"/>
                                        <p:tgtEl>
                                          <p:spTgt spid="12">
                                            <p:txEl>
                                              <p:pRg st="1" end="1"/>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33798">
                                            <p:txEl>
                                              <p:pRg st="3" end="3"/>
                                            </p:txEl>
                                          </p:spTgt>
                                        </p:tgtEl>
                                        <p:attrNameLst>
                                          <p:attrName>style.visibility</p:attrName>
                                        </p:attrNameLst>
                                      </p:cBhvr>
                                      <p:to>
                                        <p:strVal val="visible"/>
                                      </p:to>
                                    </p:set>
                                    <p:animEffect transition="in" filter="wipe(down)">
                                      <p:cBhvr>
                                        <p:cTn id="36" dur="500"/>
                                        <p:tgtEl>
                                          <p:spTgt spid="33798">
                                            <p:txEl>
                                              <p:pRg st="3" end="3"/>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0"/>
                                          </p:stCondLst>
                                        </p:cTn>
                                        <p:tgtEl>
                                          <p:spTgt spid="337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187450" y="6453188"/>
            <a:ext cx="6799263" cy="566737"/>
          </a:xfrm>
        </p:spPr>
        <p:txBody>
          <a:bodyPr>
            <a:noAutofit/>
          </a:bodyPr>
          <a:lstStyle/>
          <a:p>
            <a:pPr eaLnBrk="1" fontAlgn="auto" hangingPunct="1">
              <a:spcAft>
                <a:spcPts val="0"/>
              </a:spcAft>
              <a:defRPr/>
            </a:pPr>
            <a:r>
              <a:rPr lang="is-IS" sz="1800" b="1" dirty="0">
                <a:latin typeface="Arial Rounded MT Bold" panose="020F0704030504030204" pitchFamily="34" charset="0"/>
              </a:rPr>
              <a:t/>
            </a:r>
            <a:br>
              <a:rPr lang="is-IS" sz="1800" b="1" dirty="0">
                <a:latin typeface="Arial Rounded MT Bold" panose="020F0704030504030204" pitchFamily="34" charset="0"/>
              </a:rPr>
            </a:br>
            <a:r>
              <a:rPr lang="is-IS" sz="1800" b="1" dirty="0">
                <a:latin typeface="Arial Rounded MT Bold" panose="020F0704030504030204" pitchFamily="34" charset="0"/>
              </a:rPr>
              <a:t/>
            </a:r>
            <a:br>
              <a:rPr lang="is-IS" sz="1800" b="1" dirty="0">
                <a:latin typeface="Arial Rounded MT Bold" panose="020F0704030504030204" pitchFamily="34" charset="0"/>
              </a:rPr>
            </a:br>
            <a:r>
              <a:rPr lang="is-IS" sz="1800" b="1" dirty="0">
                <a:latin typeface="Arial Rounded MT Bold" panose="020F0704030504030204" pitchFamily="34" charset="0"/>
              </a:rPr>
              <a:t/>
            </a:r>
            <a:br>
              <a:rPr lang="is-IS" sz="1800" b="1" dirty="0">
                <a:latin typeface="Arial Rounded MT Bold" panose="020F0704030504030204" pitchFamily="34" charset="0"/>
              </a:rPr>
            </a:br>
            <a:r>
              <a:rPr lang="en-US" sz="2000" b="1" dirty="0">
                <a:latin typeface="Arial Rounded MT Bold" panose="020F0704030504030204" pitchFamily="34" charset="0"/>
              </a:rPr>
              <a:t/>
            </a:r>
            <a:br>
              <a:rPr lang="en-US" sz="2000" b="1" dirty="0">
                <a:latin typeface="Arial Rounded MT Bold" panose="020F0704030504030204" pitchFamily="34" charset="0"/>
              </a:rPr>
            </a:br>
            <a:r>
              <a:rPr lang="en-US" sz="2000" b="1" dirty="0">
                <a:latin typeface="Arial Rounded MT Bold" panose="020F0704030504030204" pitchFamily="34" charset="0"/>
              </a:rPr>
              <a:t/>
            </a:r>
            <a:br>
              <a:rPr lang="en-US" sz="2000" b="1" dirty="0">
                <a:latin typeface="Arial Rounded MT Bold" panose="020F0704030504030204" pitchFamily="34" charset="0"/>
              </a:rPr>
            </a:br>
            <a:r>
              <a:rPr lang="en-US" b="1" dirty="0">
                <a:latin typeface="Arial Rounded MT Bold" panose="020F0704030504030204" pitchFamily="34" charset="0"/>
              </a:rPr>
              <a:t> </a:t>
            </a:r>
          </a:p>
        </p:txBody>
      </p:sp>
      <p:pic>
        <p:nvPicPr>
          <p:cNvPr id="19459" name="Picture 2"/>
          <p:cNvPicPr>
            <a:picLocks noGrp="1" noChangeAspect="1" noChangeArrowheads="1"/>
          </p:cNvPicPr>
          <p:nvPr>
            <p:ph type="pic" idx="1"/>
          </p:nvPr>
        </p:nvPicPr>
        <p:blipFill>
          <a:blip r:embed="rId2" cstate="email">
            <a:extLst>
              <a:ext uri="{28A0092B-C50C-407E-A947-70E740481C1C}">
                <a14:useLocalDpi xmlns:a14="http://schemas.microsoft.com/office/drawing/2010/main"/>
              </a:ext>
            </a:extLst>
          </a:blip>
          <a:srcRect/>
          <a:stretch>
            <a:fillRect/>
          </a:stretch>
        </p:blipFill>
        <p:spPr>
          <a:xfrm>
            <a:off x="395288" y="133350"/>
            <a:ext cx="8353425" cy="3675063"/>
          </a:xfrm>
          <a:prstGeom prst="rect">
            <a:avLst/>
          </a:prstGeom>
          <a:noFill/>
          <a:ln w="9525" cmpd="sng">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0" name="Slide Number Placeholder 4"/>
          <p:cNvSpPr>
            <a:spLocks noGrp="1" noChangeArrowheads="1"/>
          </p:cNvSpPr>
          <p:nvPr>
            <p:ph type="sldNum" sz="quarter" idx="12"/>
          </p:nvPr>
        </p:nvSpPr>
        <p:spPr bwMode="auto">
          <a:xfrm>
            <a:off x="5646738" y="330200"/>
            <a:ext cx="2368550" cy="309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 anchorCtr="0" compatLnSpc="1">
            <a:prstTxWarp prst="textNoShape">
              <a:avLst/>
            </a:prstTxWarp>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fld id="{AA89D213-47BA-423E-8B1A-4F8B5F1C7AA8}" type="slidenum">
              <a:rPr lang="is-IS" altLang="is-IS" sz="1000" smtClean="0">
                <a:solidFill>
                  <a:srgbClr val="7F7F7F"/>
                </a:solidFill>
                <a:latin typeface="Arial" panose="020B0604020202020204" pitchFamily="34" charset="0"/>
              </a:rPr>
              <a:pPr>
                <a:lnSpc>
                  <a:spcPct val="100000"/>
                </a:lnSpc>
                <a:spcBef>
                  <a:spcPct val="0"/>
                </a:spcBef>
                <a:buClrTx/>
                <a:buSzTx/>
                <a:buFontTx/>
                <a:buNone/>
              </a:pPr>
              <a:t>3</a:t>
            </a:fld>
            <a:endParaRPr lang="is-IS" altLang="is-IS" sz="1000" smtClean="0">
              <a:solidFill>
                <a:srgbClr val="7F7F7F"/>
              </a:solidFill>
              <a:latin typeface="Arial" panose="020B0604020202020204" pitchFamily="34" charset="0"/>
            </a:endParaRPr>
          </a:p>
        </p:txBody>
      </p:sp>
      <p:pic>
        <p:nvPicPr>
          <p:cNvPr id="19461"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50200" y="6275388"/>
            <a:ext cx="60960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extLst>
          </p:cNvPr>
          <p:cNvSpPr txBox="1"/>
          <p:nvPr/>
        </p:nvSpPr>
        <p:spPr>
          <a:xfrm>
            <a:off x="14288" y="4365625"/>
            <a:ext cx="9144000" cy="1908175"/>
          </a:xfrm>
          <a:prstGeom prst="rect">
            <a:avLst/>
          </a:prstGeom>
          <a:noFill/>
        </p:spPr>
        <p:txBody>
          <a:bodyPr>
            <a:spAutoFit/>
          </a:bodyPr>
          <a:lstStyle/>
          <a:p>
            <a:pPr marL="342900" indent="-342900">
              <a:buFont typeface="Arial" panose="020B0604020202020204" pitchFamily="34" charset="0"/>
              <a:buChar char="•"/>
              <a:defRPr/>
            </a:pPr>
            <a:r>
              <a:rPr lang="is-IS" sz="2000" dirty="0">
                <a:latin typeface="Abadi" panose="020B0604020104020204" pitchFamily="34" charset="0"/>
              </a:rPr>
              <a:t>Personal experience in running a rural boutique hotel for more than 10 years</a:t>
            </a:r>
          </a:p>
          <a:p>
            <a:pPr marL="342900" indent="-342900">
              <a:buFont typeface="Arial" panose="020B0604020202020204" pitchFamily="34" charset="0"/>
              <a:buChar char="•"/>
              <a:defRPr/>
            </a:pPr>
            <a:r>
              <a:rPr lang="is-IS" sz="2000" dirty="0">
                <a:latin typeface="Abadi" panose="020B0604020104020204" pitchFamily="34" charset="0"/>
              </a:rPr>
              <a:t>Working in adult educations &amp; training on international level for decades </a:t>
            </a:r>
          </a:p>
          <a:p>
            <a:pPr marL="342900" indent="-342900">
              <a:buFont typeface="Arial" panose="020B0604020202020204" pitchFamily="34" charset="0"/>
              <a:buChar char="•"/>
              <a:defRPr/>
            </a:pPr>
            <a:r>
              <a:rPr lang="is-IS" sz="2000" dirty="0">
                <a:latin typeface="Abadi" panose="020B0604020104020204" pitchFamily="34" charset="0"/>
              </a:rPr>
              <a:t>Interested in entrepreneurship and international networking </a:t>
            </a:r>
          </a:p>
          <a:p>
            <a:pPr marL="342900" indent="-342900">
              <a:buFont typeface="Arial" panose="020B0604020202020204" pitchFamily="34" charset="0"/>
              <a:buChar char="•"/>
              <a:defRPr/>
            </a:pPr>
            <a:r>
              <a:rPr lang="is-IS" sz="2000" dirty="0">
                <a:latin typeface="Abadi" panose="020B0604020104020204" pitchFamily="34" charset="0"/>
              </a:rPr>
              <a:t>Interviews &amp; discussion with over 100 SME  tourist businesses in rural Iceland</a:t>
            </a:r>
          </a:p>
          <a:p>
            <a:pPr marL="342900" indent="-342900">
              <a:buFont typeface="Arial" panose="020B0604020202020204" pitchFamily="34" charset="0"/>
              <a:buChar char="•"/>
              <a:defRPr/>
            </a:pPr>
            <a:endParaRPr lang="is-IS" sz="2000" dirty="0">
              <a:latin typeface="Abadi" panose="020B0604020104020204" pitchFamily="34" charset="0"/>
            </a:endParaRPr>
          </a:p>
          <a:p>
            <a:pPr>
              <a:defRPr/>
            </a:pPr>
            <a:endParaRPr lang="en-US" dirty="0"/>
          </a:p>
        </p:txBody>
      </p:sp>
      <p:sp>
        <p:nvSpPr>
          <p:cNvPr id="19463" name="TextBox 4"/>
          <p:cNvSpPr txBox="1">
            <a:spLocks noChangeArrowheads="1"/>
          </p:cNvSpPr>
          <p:nvPr/>
        </p:nvSpPr>
        <p:spPr bwMode="auto">
          <a:xfrm>
            <a:off x="395288" y="6223000"/>
            <a:ext cx="75612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solidFill>
                  <a:schemeClr val="bg1"/>
                </a:solidFill>
                <a:latin typeface="Abadi" panose="020B0604020104020204" pitchFamily="34" charset="0"/>
              </a:rPr>
              <a:t> The story behind the  MM project – the backgorund  </a:t>
            </a:r>
            <a:endParaRPr lang="en-US" altLang="en-US" sz="2400" b="1">
              <a:solidFill>
                <a:schemeClr val="bg1"/>
              </a:solidFill>
              <a:latin typeface="Abadi" panose="020B0604020104020204" pitchFamily="34" charset="0"/>
            </a:endParaRPr>
          </a:p>
        </p:txBody>
      </p:sp>
      <p:pic>
        <p:nvPicPr>
          <p:cNvPr id="3" name="Picture 2">
            <a:extLst>
              <a:ext uri="{FF2B5EF4-FFF2-40B4-BE49-F238E27FC236}"/>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18413" y="1929774"/>
            <a:ext cx="1341387" cy="1661777"/>
          </a:xfrm>
          <a:prstGeom prst="rect">
            <a:avLst/>
          </a:prstGeom>
          <a:ln>
            <a:noFill/>
          </a:ln>
          <a:effectLst>
            <a:softEdge rad="112500"/>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20" dur="1000"/>
                                        <p:tgtEl>
                                          <p:spTgt spid="4">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1" presetClass="entr" presetSubtype="0"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p:cTn id="2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28" dur="1000"/>
                                        <p:tgtEl>
                                          <p:spTgt spid="4">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 calcmode="lin" valueType="num">
                                      <p:cBhvr>
                                        <p:cTn id="3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3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36" dur="1000"/>
                                        <p:tgtEl>
                                          <p:spTgt spid="4">
                                            <p:txEl>
                                              <p:pRg st="2" end="2"/>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 calcmode="lin" valueType="num">
                                      <p:cBhvr additive="base">
                                        <p:cTn id="4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extLst>
          </p:cNvPr>
          <p:cNvSpPr>
            <a:spLocks noGrp="1"/>
          </p:cNvSpPr>
          <p:nvPr>
            <p:ph type="title"/>
          </p:nvPr>
        </p:nvSpPr>
        <p:spPr>
          <a:xfrm>
            <a:off x="539750" y="6102350"/>
            <a:ext cx="7704138" cy="566738"/>
          </a:xfrm>
        </p:spPr>
        <p:txBody>
          <a:bodyPr/>
          <a:lstStyle/>
          <a:p>
            <a:pPr eaLnBrk="1" fontAlgn="auto" hangingPunct="1">
              <a:spcAft>
                <a:spcPts val="0"/>
              </a:spcAft>
              <a:defRPr/>
            </a:pPr>
            <a:r>
              <a:rPr lang="en-US" b="1" dirty="0">
                <a:solidFill>
                  <a:schemeClr val="bg1"/>
                </a:solidFill>
              </a:rPr>
              <a:t>GROWTH IN Global TOURISM</a:t>
            </a:r>
            <a:endParaRPr lang="en-US" altLang="en-US" sz="2800" b="1" dirty="0">
              <a:solidFill>
                <a:schemeClr val="bg1"/>
              </a:solidFill>
              <a:latin typeface="Aparajita" panose="02020603050405020304" pitchFamily="18" charset="0"/>
              <a:cs typeface="Aparajita" panose="02020603050405020304" pitchFamily="18" charset="0"/>
            </a:endParaRPr>
          </a:p>
        </p:txBody>
      </p:sp>
      <p:sp>
        <p:nvSpPr>
          <p:cNvPr id="16387" name="Text Placeholder 3">
            <a:extLst>
              <a:ext uri="{FF2B5EF4-FFF2-40B4-BE49-F238E27FC236}"/>
            </a:extLst>
          </p:cNvPr>
          <p:cNvSpPr>
            <a:spLocks noGrp="1"/>
          </p:cNvSpPr>
          <p:nvPr>
            <p:ph type="body" sz="half" idx="2"/>
          </p:nvPr>
        </p:nvSpPr>
        <p:spPr>
          <a:xfrm>
            <a:off x="1320800" y="4781550"/>
            <a:ext cx="6799263" cy="493713"/>
          </a:xfrm>
        </p:spPr>
        <p:txBody>
          <a:bodyPr rtlCol="0">
            <a:noAutofit/>
          </a:bodyPr>
          <a:lstStyle/>
          <a:p>
            <a:pPr eaLnBrk="1" fontAlgn="auto" hangingPunct="1">
              <a:spcAft>
                <a:spcPts val="0"/>
              </a:spcAft>
              <a:buFont typeface="Arial" charset="0"/>
              <a:buNone/>
              <a:defRPr/>
            </a:pPr>
            <a:r>
              <a:rPr lang="is-IS" altLang="en-US" sz="1800" b="1" dirty="0">
                <a:latin typeface="+mj-lt"/>
                <a:cs typeface="Aparajita" pitchFamily="34" charset="0"/>
              </a:rPr>
              <a:t> </a:t>
            </a:r>
            <a:endParaRPr lang="en-US" altLang="en-US" sz="1800" b="1" dirty="0">
              <a:latin typeface="+mj-lt"/>
              <a:cs typeface="Aparajita" pitchFamily="34" charset="0"/>
            </a:endParaRPr>
          </a:p>
        </p:txBody>
      </p:sp>
      <p:sp>
        <p:nvSpPr>
          <p:cNvPr id="2" name="TextBox 1">
            <a:extLst>
              <a:ext uri="{FF2B5EF4-FFF2-40B4-BE49-F238E27FC236}"/>
            </a:extLst>
          </p:cNvPr>
          <p:cNvSpPr txBox="1"/>
          <p:nvPr/>
        </p:nvSpPr>
        <p:spPr>
          <a:xfrm>
            <a:off x="3759200" y="36513"/>
            <a:ext cx="4854575" cy="4278312"/>
          </a:xfrm>
          <a:prstGeom prst="rect">
            <a:avLst/>
          </a:prstGeom>
          <a:noFill/>
        </p:spPr>
        <p:txBody>
          <a:bodyPr>
            <a:spAutoFit/>
          </a:bodyPr>
          <a:lstStyle/>
          <a:p>
            <a:pPr>
              <a:defRPr/>
            </a:pPr>
            <a:endParaRPr lang="en-US" dirty="0"/>
          </a:p>
          <a:p>
            <a:pPr>
              <a:defRPr/>
            </a:pPr>
            <a:endParaRPr lang="en-US" dirty="0">
              <a:latin typeface="Abadi" panose="020B0604020104020204" pitchFamily="34" charset="0"/>
            </a:endParaRPr>
          </a:p>
          <a:p>
            <a:pPr marL="285750" indent="-285750">
              <a:buFont typeface="Arial" panose="020B0604020202020204" pitchFamily="34" charset="0"/>
              <a:buChar char="•"/>
              <a:defRPr/>
            </a:pPr>
            <a:r>
              <a:rPr lang="en-US" b="1" dirty="0">
                <a:latin typeface="Abadi" panose="020B0604020104020204" pitchFamily="34" charset="0"/>
              </a:rPr>
              <a:t>According to the United Nations World Tourism Organization (UNWTO), there were over 1.1 billion tourists around the globe in 2014. About half of them visited countries in Europe, i.e. 580 million, some 70 million of whom travelled to Northern Europe</a:t>
            </a:r>
            <a:endParaRPr lang="is-IS" b="1" dirty="0">
              <a:latin typeface="Abadi" panose="020B0604020104020204" pitchFamily="34" charset="0"/>
            </a:endParaRPr>
          </a:p>
          <a:p>
            <a:pPr>
              <a:defRPr/>
            </a:pPr>
            <a:endParaRPr lang="en-US" b="1" dirty="0">
              <a:latin typeface="Abadi" panose="020B0604020104020204" pitchFamily="34" charset="0"/>
            </a:endParaRPr>
          </a:p>
          <a:p>
            <a:pPr marL="285750" indent="-285750">
              <a:buFont typeface="Arial" panose="020B0604020202020204" pitchFamily="34" charset="0"/>
              <a:buChar char="•"/>
              <a:defRPr/>
            </a:pPr>
            <a:r>
              <a:rPr lang="en-US" b="1" dirty="0">
                <a:latin typeface="Abadi" panose="020B0604020104020204" pitchFamily="34" charset="0"/>
              </a:rPr>
              <a:t>The United Nations World Tourism Organization expects the rise in the number of tourists to continue at a global level, forecasting 1.4 billion in 2020 and 1.8 billion in 2030.</a:t>
            </a:r>
          </a:p>
          <a:p>
            <a:pPr>
              <a:defRPr/>
            </a:pPr>
            <a:endParaRPr lang="is-IS" sz="2000" dirty="0">
              <a:latin typeface="Abadi" panose="020B0604020104020204" pitchFamily="34" charset="0"/>
            </a:endParaRPr>
          </a:p>
        </p:txBody>
      </p:sp>
      <p:pic>
        <p:nvPicPr>
          <p:cNvPr id="10" name="Picture 9">
            <a:extLst>
              <a:ext uri="{FF2B5EF4-FFF2-40B4-BE49-F238E27FC236}"/>
            </a:extLst>
          </p:cNvPr>
          <p:cNvPicPr>
            <a:picLocks noChangeAspect="1"/>
          </p:cNvPicPr>
          <p:nvPr/>
        </p:nvPicPr>
        <p:blipFill>
          <a:blip r:embed="rId2"/>
          <a:stretch>
            <a:fillRect/>
          </a:stretch>
        </p:blipFill>
        <p:spPr>
          <a:xfrm>
            <a:off x="251519" y="401925"/>
            <a:ext cx="3507923" cy="4683259"/>
          </a:xfrm>
          <a:prstGeom prst="rect">
            <a:avLst/>
          </a:prstGeom>
          <a:ln>
            <a:noFill/>
          </a:ln>
          <a:effectLst>
            <a:softEdge rad="112500"/>
          </a:effectLst>
        </p:spPr>
      </p:pic>
      <p:pic>
        <p:nvPicPr>
          <p:cNvPr id="11" name="Picture 10">
            <a:extLst>
              <a:ext uri="{FF2B5EF4-FFF2-40B4-BE49-F238E27FC236}"/>
            </a:extLst>
          </p:cNvPr>
          <p:cNvPicPr>
            <a:picLocks noChangeAspect="1"/>
          </p:cNvPicPr>
          <p:nvPr/>
        </p:nvPicPr>
        <p:blipFill>
          <a:blip r:embed="rId3"/>
          <a:stretch>
            <a:fillRect/>
          </a:stretch>
        </p:blipFill>
        <p:spPr>
          <a:xfrm>
            <a:off x="5647610" y="4137710"/>
            <a:ext cx="2952328" cy="1964640"/>
          </a:xfrm>
          <a:prstGeom prst="rect">
            <a:avLst/>
          </a:prstGeom>
          <a:ln>
            <a:noFill/>
          </a:ln>
          <a:effectLst>
            <a:softEdge rad="112500"/>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extLst>
          </p:cNvPr>
          <p:cNvSpPr>
            <a:spLocks noGrp="1"/>
          </p:cNvSpPr>
          <p:nvPr>
            <p:ph type="title"/>
          </p:nvPr>
        </p:nvSpPr>
        <p:spPr>
          <a:xfrm>
            <a:off x="-252413" y="6018213"/>
            <a:ext cx="7704138" cy="566737"/>
          </a:xfrm>
        </p:spPr>
        <p:txBody>
          <a:bodyPr/>
          <a:lstStyle/>
          <a:p>
            <a:pPr eaLnBrk="1" fontAlgn="auto" hangingPunct="1">
              <a:spcAft>
                <a:spcPts val="0"/>
              </a:spcAft>
              <a:defRPr/>
            </a:pPr>
            <a:r>
              <a:rPr lang="is-IS" altLang="en-US" sz="2800" b="1" dirty="0">
                <a:latin typeface="Aparajita" panose="02020603050405020304" pitchFamily="18" charset="0"/>
                <a:cs typeface="Aparajita" panose="02020603050405020304" pitchFamily="18" charset="0"/>
              </a:rPr>
              <a:t>            </a:t>
            </a:r>
            <a:r>
              <a:rPr lang="is-IS" altLang="en-US" sz="2800" b="1" dirty="0">
                <a:solidFill>
                  <a:schemeClr val="bg1"/>
                </a:solidFill>
                <a:latin typeface="Aparajita" panose="02020603050405020304" pitchFamily="18" charset="0"/>
                <a:cs typeface="Aparajita" panose="02020603050405020304" pitchFamily="18" charset="0"/>
              </a:rPr>
              <a:t>The Tourism  in Iceland</a:t>
            </a:r>
            <a:endParaRPr lang="en-US" altLang="en-US" sz="2800" b="1" dirty="0">
              <a:solidFill>
                <a:schemeClr val="bg1"/>
              </a:solidFill>
              <a:latin typeface="Aparajita" panose="02020603050405020304" pitchFamily="18" charset="0"/>
              <a:cs typeface="Aparajita" panose="02020603050405020304" pitchFamily="18" charset="0"/>
            </a:endParaRPr>
          </a:p>
        </p:txBody>
      </p:sp>
      <p:pic>
        <p:nvPicPr>
          <p:cNvPr id="5" name="Picture Placeholder 4">
            <a:extLst>
              <a:ext uri="{FF2B5EF4-FFF2-40B4-BE49-F238E27FC236}"/>
            </a:extLst>
          </p:cNvPr>
          <p:cNvPicPr>
            <a:picLocks noGrp="1" noChangeAspect="1"/>
          </p:cNvPicPr>
          <p:nvPr>
            <p:ph type="pic" idx="1"/>
          </p:nvPr>
        </p:nvPicPr>
        <p:blipFill>
          <a:blip r:embed="rId2" cstate="email">
            <a:extLst>
              <a:ext uri="{28A0092B-C50C-407E-A947-70E740481C1C}">
                <a14:useLocalDpi xmlns:a14="http://schemas.microsoft.com/office/drawing/2010/main"/>
              </a:ext>
            </a:extLst>
          </a:blip>
          <a:srcRect/>
          <a:stretch>
            <a:fillRect/>
          </a:stretch>
        </p:blipFill>
        <p:spPr>
          <a:xfrm>
            <a:off x="323528" y="149663"/>
            <a:ext cx="8203671" cy="3888432"/>
          </a:xfrm>
          <a:prstGeom prst="rect">
            <a:avLst/>
          </a:prstGeom>
        </p:spPr>
      </p:pic>
      <p:sp>
        <p:nvSpPr>
          <p:cNvPr id="16387" name="Text Placeholder 3">
            <a:extLst>
              <a:ext uri="{FF2B5EF4-FFF2-40B4-BE49-F238E27FC236}"/>
            </a:extLst>
          </p:cNvPr>
          <p:cNvSpPr>
            <a:spLocks noGrp="1"/>
          </p:cNvSpPr>
          <p:nvPr>
            <p:ph type="body" sz="half" idx="2"/>
          </p:nvPr>
        </p:nvSpPr>
        <p:spPr>
          <a:xfrm>
            <a:off x="1320800" y="4781550"/>
            <a:ext cx="6799263" cy="493713"/>
          </a:xfrm>
        </p:spPr>
        <p:txBody>
          <a:bodyPr rtlCol="0">
            <a:noAutofit/>
          </a:bodyPr>
          <a:lstStyle/>
          <a:p>
            <a:pPr eaLnBrk="1" fontAlgn="auto" hangingPunct="1">
              <a:spcAft>
                <a:spcPts val="0"/>
              </a:spcAft>
              <a:buFont typeface="Arial" charset="0"/>
              <a:buNone/>
              <a:defRPr/>
            </a:pPr>
            <a:r>
              <a:rPr lang="is-IS" altLang="en-US" sz="1800" b="1" dirty="0">
                <a:latin typeface="+mj-lt"/>
                <a:cs typeface="Aparajita" pitchFamily="34" charset="0"/>
              </a:rPr>
              <a:t> </a:t>
            </a:r>
            <a:endParaRPr lang="en-US" altLang="en-US" sz="1800" b="1" dirty="0">
              <a:latin typeface="+mj-lt"/>
              <a:cs typeface="Aparajita" pitchFamily="34" charset="0"/>
            </a:endParaRPr>
          </a:p>
        </p:txBody>
      </p:sp>
      <p:pic>
        <p:nvPicPr>
          <p:cNvPr id="21509"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15275" y="6059488"/>
            <a:ext cx="9747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extLst>
          </p:cNvPr>
          <p:cNvSpPr txBox="1"/>
          <p:nvPr/>
        </p:nvSpPr>
        <p:spPr>
          <a:xfrm>
            <a:off x="254000" y="3932238"/>
            <a:ext cx="8628063" cy="1908175"/>
          </a:xfrm>
          <a:prstGeom prst="rect">
            <a:avLst/>
          </a:prstGeom>
          <a:noFill/>
        </p:spPr>
        <p:txBody>
          <a:bodyPr>
            <a:spAutoFit/>
          </a:bodyPr>
          <a:lstStyle/>
          <a:p>
            <a:pPr>
              <a:defRPr/>
            </a:pPr>
            <a:endParaRPr lang="en-US" dirty="0"/>
          </a:p>
          <a:p>
            <a:pPr marL="342900" indent="-342900">
              <a:buFont typeface="Arial" panose="020B0604020202020204" pitchFamily="34" charset="0"/>
              <a:buChar char="•"/>
              <a:defRPr/>
            </a:pPr>
            <a:r>
              <a:rPr lang="is-IS" altLang="en-US" sz="2000" dirty="0">
                <a:latin typeface="Abadi" panose="020B0604020104020204" pitchFamily="34" charset="0"/>
                <a:cs typeface="Aparajita" pitchFamily="34" charset="0"/>
              </a:rPr>
              <a:t>Fast growth from 300.000 visitors in the year 2010 to 2.2. mil 2018</a:t>
            </a:r>
          </a:p>
          <a:p>
            <a:pPr marL="342900" indent="-342900">
              <a:buFont typeface="Arial" panose="020B0604020202020204" pitchFamily="34" charset="0"/>
              <a:buChar char="•"/>
              <a:defRPr/>
            </a:pPr>
            <a:r>
              <a:rPr lang="is-IS" altLang="en-US" sz="2000" dirty="0">
                <a:latin typeface="Abadi" panose="020B0604020104020204" pitchFamily="34" charset="0"/>
                <a:cs typeface="Aparajita" pitchFamily="34" charset="0"/>
              </a:rPr>
              <a:t>From just summer season part time jobs to all year around </a:t>
            </a:r>
          </a:p>
          <a:p>
            <a:pPr marL="342900" indent="-342900">
              <a:buFont typeface="Arial" panose="020B0604020202020204" pitchFamily="34" charset="0"/>
              <a:buChar char="•"/>
              <a:defRPr/>
            </a:pPr>
            <a:r>
              <a:rPr lang="en-US" sz="2000" dirty="0">
                <a:latin typeface="Abadi" panose="020B0604020104020204" pitchFamily="34" charset="0"/>
              </a:rPr>
              <a:t>Foreign exchange earnings from this sector as a whole are expected to</a:t>
            </a:r>
          </a:p>
          <a:p>
            <a:pPr>
              <a:defRPr/>
            </a:pPr>
            <a:r>
              <a:rPr lang="en-US" sz="2000" dirty="0">
                <a:latin typeface="Abadi" panose="020B0604020104020204" pitchFamily="34" charset="0"/>
              </a:rPr>
              <a:t>substantially increase, rising from ISK 350 billion in 2015 to more than ISK 620 billion in 2020 and probably over ISK 1,000 billion by 2030.</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500"/>
                                        <p:tgtEl>
                                          <p:spTgt spid="2">
                                            <p:txEl>
                                              <p:pRg st="3" end="3"/>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extLst>
          </p:cNvPr>
          <p:cNvSpPr>
            <a:spLocks noGrp="1"/>
          </p:cNvSpPr>
          <p:nvPr>
            <p:ph type="title"/>
          </p:nvPr>
        </p:nvSpPr>
        <p:spPr>
          <a:xfrm>
            <a:off x="1171575" y="5949950"/>
            <a:ext cx="6799263" cy="566738"/>
          </a:xfrm>
        </p:spPr>
        <p:txBody>
          <a:bodyPr>
            <a:normAutofit fontScale="90000"/>
          </a:bodyPr>
          <a:lstStyle/>
          <a:p>
            <a:pPr eaLnBrk="1" fontAlgn="auto" hangingPunct="1">
              <a:spcAft>
                <a:spcPts val="0"/>
              </a:spcAft>
              <a:defRPr/>
            </a:pPr>
            <a:r>
              <a:rPr lang="is-IS" b="1" dirty="0">
                <a:latin typeface="Arial" panose="020B0604020202020204" pitchFamily="34" charset="0"/>
                <a:cs typeface="Arial" panose="020B0604020202020204" pitchFamily="34" charset="0"/>
              </a:rPr>
              <a:t> </a:t>
            </a:r>
            <a:r>
              <a:rPr lang="en-US" b="1" dirty="0"/>
              <a:t>Number of visitors smashes all earlier  records</a:t>
            </a:r>
            <a:r>
              <a:rPr lang="en-US" dirty="0"/>
              <a:t> </a:t>
            </a:r>
            <a:br>
              <a:rPr lang="en-US" dirty="0"/>
            </a:br>
            <a:r>
              <a:rPr lang="en-US" sz="1600" dirty="0"/>
              <a:t>The number of foreign visitors travelling to Iceland who passed through Keflavík Airport was approximately 1.77m in 2016, or 40% more than in 2015. One may assume that the number covers more than 98% of visitors coming to Iceland. Those who came through other airports and the passengers of the ferry Norræna are not included in this number. The passengers of cruise liners are defined as day trippers and are not, therefore, included in this number.</a:t>
            </a:r>
            <a:br>
              <a:rPr lang="en-US" sz="1600" dirty="0"/>
            </a:br>
            <a:r>
              <a:rPr lang="en-US" sz="1600" dirty="0"/>
              <a:t>The year-on-year increase has commonly been 25.4</a:t>
            </a:r>
            <a:br>
              <a:rPr lang="en-US" sz="1600" dirty="0"/>
            </a:br>
            <a:r>
              <a:rPr lang="en-US" sz="1600" dirty="0"/>
              <a:t>Sources </a:t>
            </a:r>
            <a:r>
              <a:rPr lang="en-US" sz="1600" dirty="0">
                <a:hlinkClick r:id="rId2"/>
              </a:rPr>
              <a:t>www.ferdamalastofa.is</a:t>
            </a:r>
            <a:r>
              <a:rPr lang="en-US" sz="1600" dirty="0"/>
              <a:t>  </a:t>
            </a:r>
            <a:br>
              <a:rPr lang="en-US" sz="1600" dirty="0"/>
            </a:br>
            <a:endParaRPr lang="en-US" b="1" dirty="0">
              <a:latin typeface="Arial" panose="020B0604020202020204" pitchFamily="34" charset="0"/>
              <a:cs typeface="Arial" panose="020B0604020202020204" pitchFamily="34" charset="0"/>
            </a:endParaRPr>
          </a:p>
        </p:txBody>
      </p:sp>
      <p:pic>
        <p:nvPicPr>
          <p:cNvPr id="21507" name="Picture 4" descr="https://www.ferdamalastofa.is/static/files/ferdamalastofa/Frettamyndir/2017/januar/heildarfrett/enska/visitors-2010-2016.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130175"/>
            <a:ext cx="8224837"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5949950"/>
            <a:ext cx="973137" cy="77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533" name="TextBox 2"/>
          <p:cNvSpPr txBox="1">
            <a:spLocks noChangeArrowheads="1"/>
          </p:cNvSpPr>
          <p:nvPr/>
        </p:nvSpPr>
        <p:spPr bwMode="auto">
          <a:xfrm>
            <a:off x="2606675" y="6234113"/>
            <a:ext cx="58340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solidFill>
                  <a:schemeClr val="bg1"/>
                </a:solidFill>
                <a:latin typeface="Abadi" panose="020B0604020104020204" pitchFamily="34" charset="0"/>
              </a:rPr>
              <a:t>New visitors – and opportunities </a:t>
            </a:r>
            <a:endParaRPr lang="en-US" altLang="en-US" sz="2400" b="1">
              <a:solidFill>
                <a:schemeClr val="bg1"/>
              </a:solidFill>
              <a:latin typeface="Abadi" panose="020B0604020104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barn(inVertical)">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xfrm>
            <a:off x="6356350" y="5961063"/>
            <a:ext cx="1149350" cy="27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fld id="{9C03BF33-7F28-415D-AEE0-6D9F9D415B2A}" type="slidenum">
              <a:rPr lang="is-IS" altLang="is-IS" sz="2800" smtClean="0">
                <a:solidFill>
                  <a:srgbClr val="7F7F7F"/>
                </a:solidFill>
                <a:latin typeface="Arial" panose="020B0604020202020204" pitchFamily="34" charset="0"/>
              </a:rPr>
              <a:pPr>
                <a:lnSpc>
                  <a:spcPct val="100000"/>
                </a:lnSpc>
                <a:spcBef>
                  <a:spcPct val="0"/>
                </a:spcBef>
                <a:buClrTx/>
                <a:buSzTx/>
                <a:buFontTx/>
                <a:buNone/>
              </a:pPr>
              <a:t>7</a:t>
            </a:fld>
            <a:endParaRPr lang="is-IS" altLang="is-IS" sz="2800" smtClean="0">
              <a:solidFill>
                <a:srgbClr val="7F7F7F"/>
              </a:solidFill>
              <a:latin typeface="Arial" panose="020B0604020202020204" pitchFamily="34" charset="0"/>
            </a:endParaRPr>
          </a:p>
        </p:txBody>
      </p:sp>
      <p:pic>
        <p:nvPicPr>
          <p:cNvPr id="2355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01013" y="6137275"/>
            <a:ext cx="69215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extLst>
          </p:cNvPr>
          <p:cNvSpPr txBox="1"/>
          <p:nvPr/>
        </p:nvSpPr>
        <p:spPr>
          <a:xfrm>
            <a:off x="296863" y="95250"/>
            <a:ext cx="8496300" cy="5802313"/>
          </a:xfrm>
          <a:prstGeom prst="rect">
            <a:avLst/>
          </a:prstGeom>
          <a:noFill/>
        </p:spPr>
        <p:txBody>
          <a:bodyPr>
            <a:spAutoFit/>
          </a:bodyPr>
          <a:lstStyle/>
          <a:p>
            <a:pPr>
              <a:defRPr/>
            </a:pPr>
            <a:r>
              <a:rPr lang="en-US" sz="2800" b="1" dirty="0">
                <a:latin typeface="Abadi" panose="020B0604020104020204" pitchFamily="34" charset="0"/>
              </a:rPr>
              <a:t>The Icelandic tourism </a:t>
            </a:r>
          </a:p>
          <a:p>
            <a:pPr>
              <a:defRPr/>
            </a:pPr>
            <a:r>
              <a:rPr lang="en-US" sz="2800" b="1" dirty="0">
                <a:latin typeface="Abadi" panose="020B0604020104020204" pitchFamily="34" charset="0"/>
              </a:rPr>
              <a:t>professionalism and knowledge’s</a:t>
            </a:r>
          </a:p>
          <a:p>
            <a:pPr>
              <a:defRPr/>
            </a:pPr>
            <a:endParaRPr lang="is-IS" b="1" dirty="0">
              <a:latin typeface="Abadi" panose="020B0604020104020204" pitchFamily="34" charset="0"/>
            </a:endParaRPr>
          </a:p>
          <a:p>
            <a:pPr>
              <a:defRPr/>
            </a:pPr>
            <a:endParaRPr lang="en-US" b="1" dirty="0">
              <a:latin typeface="Abadi" panose="020B0604020104020204" pitchFamily="34" charset="0"/>
            </a:endParaRPr>
          </a:p>
          <a:p>
            <a:pPr marL="285750" indent="-285750">
              <a:lnSpc>
                <a:spcPct val="150000"/>
              </a:lnSpc>
              <a:buFont typeface="Arial" panose="020B0604020202020204" pitchFamily="34" charset="0"/>
              <a:buChar char="•"/>
              <a:defRPr/>
            </a:pPr>
            <a:r>
              <a:rPr lang="en-US" b="1" dirty="0">
                <a:latin typeface="Abadi" panose="020B0604020104020204" pitchFamily="34" charset="0"/>
              </a:rPr>
              <a:t>A huge cap between growth in tourism jobs  and skilled people   </a:t>
            </a:r>
          </a:p>
          <a:p>
            <a:pPr marL="285750" indent="-285750">
              <a:lnSpc>
                <a:spcPct val="150000"/>
              </a:lnSpc>
              <a:buFont typeface="Arial" panose="020B0604020202020204" pitchFamily="34" charset="0"/>
              <a:buChar char="•"/>
              <a:defRPr/>
            </a:pPr>
            <a:r>
              <a:rPr lang="en-US" b="1" dirty="0">
                <a:latin typeface="Abadi" panose="020B0604020104020204" pitchFamily="34" charset="0"/>
              </a:rPr>
              <a:t>More than 45 % of the total workforce in tourism has little or no formal  education   </a:t>
            </a:r>
          </a:p>
          <a:p>
            <a:pPr marL="285750" indent="-285750">
              <a:lnSpc>
                <a:spcPct val="150000"/>
              </a:lnSpc>
              <a:buFont typeface="Arial" panose="020B0604020202020204" pitchFamily="34" charset="0"/>
              <a:buChar char="•"/>
              <a:defRPr/>
            </a:pPr>
            <a:r>
              <a:rPr lang="en-US" b="1" dirty="0">
                <a:latin typeface="Abadi" panose="020B0604020104020204" pitchFamily="34" charset="0"/>
              </a:rPr>
              <a:t>There is fine offer of  diverse educations in the field but a little interest or request from the business owners….   </a:t>
            </a:r>
          </a:p>
          <a:p>
            <a:pPr marL="285750" indent="-285750">
              <a:lnSpc>
                <a:spcPct val="150000"/>
              </a:lnSpc>
              <a:buFont typeface="Arial" panose="020B0604020202020204" pitchFamily="34" charset="0"/>
              <a:buChar char="•"/>
              <a:defRPr/>
            </a:pPr>
            <a:r>
              <a:rPr lang="is-IS" b="1" dirty="0">
                <a:latin typeface="Abadi" panose="020B0604020104020204" pitchFamily="34" charset="0"/>
              </a:rPr>
              <a:t>Over 70 % of the rural businesses in tourism employ less then 10 people </a:t>
            </a:r>
            <a:endParaRPr lang="en-US" b="1" dirty="0">
              <a:latin typeface="Abadi" panose="020B0604020104020204" pitchFamily="34" charset="0"/>
            </a:endParaRPr>
          </a:p>
          <a:p>
            <a:pPr marL="285750" indent="-285750">
              <a:lnSpc>
                <a:spcPct val="150000"/>
              </a:lnSpc>
              <a:buFont typeface="Arial" panose="020B0604020202020204" pitchFamily="34" charset="0"/>
              <a:buChar char="•"/>
              <a:defRPr/>
            </a:pPr>
            <a:r>
              <a:rPr lang="en-US" b="1" dirty="0">
                <a:latin typeface="Abadi" panose="020B0604020104020204" pitchFamily="34" charset="0"/>
              </a:rPr>
              <a:t>All business report that they will need more educated people in the coming future</a:t>
            </a:r>
          </a:p>
          <a:p>
            <a:pPr marL="285750" indent="-285750">
              <a:lnSpc>
                <a:spcPct val="150000"/>
              </a:lnSpc>
              <a:buFont typeface="Arial" panose="020B0604020202020204" pitchFamily="34" charset="0"/>
              <a:buChar char="•"/>
              <a:defRPr/>
            </a:pPr>
            <a:r>
              <a:rPr lang="is-IS" b="1" dirty="0">
                <a:latin typeface="Abadi" panose="020B0604020104020204" pitchFamily="34" charset="0"/>
              </a:rPr>
              <a:t>A</a:t>
            </a:r>
            <a:r>
              <a:rPr lang="en-US" b="1" dirty="0">
                <a:latin typeface="Abadi" panose="020B0604020104020204" pitchFamily="34" charset="0"/>
              </a:rPr>
              <a:t>ll business report they would like to train their people in more efficient way </a:t>
            </a:r>
          </a:p>
          <a:p>
            <a:pPr marL="285750" indent="-285750">
              <a:lnSpc>
                <a:spcPct val="150000"/>
              </a:lnSpc>
              <a:buFont typeface="Arial" panose="020B0604020202020204" pitchFamily="34" charset="0"/>
              <a:buChar char="•"/>
              <a:defRPr/>
            </a:pPr>
            <a:r>
              <a:rPr lang="is-IS" b="1" dirty="0">
                <a:solidFill>
                  <a:srgbClr val="FF0000"/>
                </a:solidFill>
                <a:latin typeface="Abadi" panose="020B0604020104020204" pitchFamily="34" charset="0"/>
              </a:rPr>
              <a:t>O</a:t>
            </a:r>
            <a:r>
              <a:rPr lang="en-US" b="1" dirty="0">
                <a:solidFill>
                  <a:srgbClr val="FF0000"/>
                </a:solidFill>
                <a:latin typeface="Abadi" panose="020B0604020104020204" pitchFamily="34" charset="0"/>
              </a:rPr>
              <a:t>ver 80% of the SME in the tourist field are NOT making enough profit to grow and they are not sustainable for the future </a:t>
            </a:r>
          </a:p>
          <a:p>
            <a:pPr marL="285750" indent="-285750">
              <a:buFont typeface="Arial" panose="020B0604020202020204" pitchFamily="34" charset="0"/>
              <a:buChar char="•"/>
              <a:defRPr/>
            </a:pPr>
            <a:endParaRPr lang="en-US" b="1" dirty="0">
              <a:latin typeface="Abadi" panose="020B0604020104020204" pitchFamily="34" charset="0"/>
            </a:endParaRPr>
          </a:p>
          <a:p>
            <a:pPr>
              <a:defRPr/>
            </a:pPr>
            <a:r>
              <a:rPr lang="en-US" b="1" dirty="0">
                <a:solidFill>
                  <a:schemeClr val="bg1"/>
                </a:solidFill>
                <a:latin typeface="Abadi" panose="020B0604020104020204" pitchFamily="34" charset="0"/>
              </a:rPr>
              <a:t> </a:t>
            </a:r>
          </a:p>
        </p:txBody>
      </p:sp>
      <p:sp>
        <p:nvSpPr>
          <p:cNvPr id="22533" name="TextBox 1"/>
          <p:cNvSpPr txBox="1">
            <a:spLocks noChangeArrowheads="1"/>
          </p:cNvSpPr>
          <p:nvPr/>
        </p:nvSpPr>
        <p:spPr bwMode="auto">
          <a:xfrm>
            <a:off x="1908175" y="6259513"/>
            <a:ext cx="6192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solidFill>
                  <a:schemeClr val="bg1"/>
                </a:solidFill>
                <a:latin typeface="Abadi" panose="020B0604020104020204" pitchFamily="34" charset="0"/>
              </a:rPr>
              <a:t>The SME business reality  in Iceland </a:t>
            </a:r>
            <a:endParaRPr lang="en-US" altLang="en-US" sz="2400" b="1">
              <a:solidFill>
                <a:schemeClr val="bg1"/>
              </a:solidFill>
              <a:latin typeface="Abadi" panose="020B0604020104020204" pitchFamily="34" charset="0"/>
            </a:endParaRPr>
          </a:p>
        </p:txBody>
      </p:sp>
      <p:pic>
        <p:nvPicPr>
          <p:cNvPr id="3" name="Picture 2">
            <a:extLst>
              <a:ext uri="{FF2B5EF4-FFF2-40B4-BE49-F238E27FC236}"/>
            </a:extLst>
          </p:cNvPr>
          <p:cNvPicPr>
            <a:picLocks noChangeAspect="1"/>
          </p:cNvPicPr>
          <p:nvPr/>
        </p:nvPicPr>
        <p:blipFill>
          <a:blip r:embed="rId3"/>
          <a:stretch>
            <a:fillRect/>
          </a:stretch>
        </p:blipFill>
        <p:spPr>
          <a:xfrm>
            <a:off x="6122760" y="165100"/>
            <a:ext cx="2540542" cy="2016303"/>
          </a:xfrm>
          <a:prstGeom prst="rect">
            <a:avLst/>
          </a:prstGeom>
          <a:ln>
            <a:noFill/>
          </a:ln>
          <a:effectLst>
            <a:softEdge rad="112500"/>
          </a:effectLst>
        </p:spPr>
      </p:pic>
      <p:pic>
        <p:nvPicPr>
          <p:cNvPr id="2355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18325" y="400050"/>
            <a:ext cx="1703388"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barn(inVertical)">
                                      <p:cBhvr>
                                        <p:cTn id="7" dur="500"/>
                                        <p:tgtEl>
                                          <p:spTgt spid="225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1000"/>
                                        <p:tgtEl>
                                          <p:spTgt spid="5">
                                            <p:txEl>
                                              <p:pRg st="4" end="4"/>
                                            </p:txEl>
                                          </p:spTgt>
                                        </p:tgtEl>
                                      </p:cBhvr>
                                    </p:animEffect>
                                    <p:anim calcmode="lin" valueType="num">
                                      <p:cBhvr>
                                        <p:cTn id="2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 calcmode="lin" valueType="num">
                                      <p:cBhvr additive="base">
                                        <p:cTn id="26"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 calcmode="lin" valueType="num">
                                      <p:cBhvr additive="base">
                                        <p:cTn id="32"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 calcmode="lin" valueType="num">
                                      <p:cBhvr additive="base">
                                        <p:cTn id="38"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5">
                                            <p:txEl>
                                              <p:pRg st="8" end="8"/>
                                            </p:txEl>
                                          </p:spTgt>
                                        </p:tgtEl>
                                        <p:attrNameLst>
                                          <p:attrName>style.visibility</p:attrName>
                                        </p:attrNameLst>
                                      </p:cBhvr>
                                      <p:to>
                                        <p:strVal val="visible"/>
                                      </p:to>
                                    </p:set>
                                    <p:anim calcmode="lin" valueType="num">
                                      <p:cBhvr additive="base">
                                        <p:cTn id="44"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nodeType="clickEffect">
                                  <p:stCondLst>
                                    <p:cond delay="0"/>
                                  </p:stCondLst>
                                  <p:childTnLst>
                                    <p:set>
                                      <p:cBhvr>
                                        <p:cTn id="49" dur="1" fill="hold">
                                          <p:stCondLst>
                                            <p:cond delay="0"/>
                                          </p:stCondLst>
                                        </p:cTn>
                                        <p:tgtEl>
                                          <p:spTgt spid="5">
                                            <p:txEl>
                                              <p:pRg st="9" end="9"/>
                                            </p:txEl>
                                          </p:spTgt>
                                        </p:tgtEl>
                                        <p:attrNameLst>
                                          <p:attrName>style.visibility</p:attrName>
                                        </p:attrNameLst>
                                      </p:cBhvr>
                                      <p:to>
                                        <p:strVal val="visible"/>
                                      </p:to>
                                    </p:set>
                                    <p:anim calcmode="lin" valueType="num">
                                      <p:cBhvr additive="base">
                                        <p:cTn id="50"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nodeType="clickEffect">
                                  <p:stCondLst>
                                    <p:cond delay="0"/>
                                  </p:stCondLst>
                                  <p:childTnLst>
                                    <p:set>
                                      <p:cBhvr>
                                        <p:cTn id="55"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nodeType="clickEffect">
                                  <p:stCondLst>
                                    <p:cond delay="0"/>
                                  </p:stCondLst>
                                  <p:childTnLst>
                                    <p:set>
                                      <p:cBhvr>
                                        <p:cTn id="59" dur="1" fill="hold">
                                          <p:stCondLst>
                                            <p:cond delay="0"/>
                                          </p:stCondLst>
                                        </p:cTn>
                                        <p:tgtEl>
                                          <p:spTgt spid="235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5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4"/>
          <p:cNvSpPr>
            <a:spLocks noGrp="1"/>
          </p:cNvSpPr>
          <p:nvPr>
            <p:ph type="sldNum" sz="quarter" idx="12"/>
          </p:nvPr>
        </p:nvSpPr>
        <p:spPr bwMode="auto">
          <a:xfrm>
            <a:off x="6356350" y="5961063"/>
            <a:ext cx="1149350" cy="27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fld id="{2CBD9B34-B572-4026-836C-0D62358F5B30}" type="slidenum">
              <a:rPr lang="is-IS" altLang="is-IS" sz="2800" smtClean="0">
                <a:solidFill>
                  <a:srgbClr val="7F7F7F"/>
                </a:solidFill>
                <a:latin typeface="Arial" panose="020B0604020202020204" pitchFamily="34" charset="0"/>
              </a:rPr>
              <a:pPr>
                <a:lnSpc>
                  <a:spcPct val="100000"/>
                </a:lnSpc>
                <a:spcBef>
                  <a:spcPct val="0"/>
                </a:spcBef>
                <a:buClrTx/>
                <a:buSzTx/>
                <a:buFontTx/>
                <a:buNone/>
              </a:pPr>
              <a:t>8</a:t>
            </a:fld>
            <a:endParaRPr lang="is-IS" altLang="is-IS" sz="2800" smtClean="0">
              <a:solidFill>
                <a:srgbClr val="7F7F7F"/>
              </a:solidFill>
              <a:latin typeface="Arial" panose="020B0604020202020204" pitchFamily="34" charset="0"/>
            </a:endParaRPr>
          </a:p>
        </p:txBody>
      </p:sp>
      <p:pic>
        <p:nvPicPr>
          <p:cNvPr id="2457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01013" y="6137275"/>
            <a:ext cx="69215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6" name="TextBox 1"/>
          <p:cNvSpPr txBox="1">
            <a:spLocks noChangeArrowheads="1"/>
          </p:cNvSpPr>
          <p:nvPr/>
        </p:nvSpPr>
        <p:spPr bwMode="auto">
          <a:xfrm>
            <a:off x="1420813" y="6240463"/>
            <a:ext cx="6194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2400" b="1">
                <a:solidFill>
                  <a:schemeClr val="bg1"/>
                </a:solidFill>
                <a:latin typeface="Abadi" panose="020B0604020104020204" pitchFamily="34" charset="0"/>
              </a:rPr>
              <a:t>Step by step findings – what do they need  ? </a:t>
            </a:r>
            <a:endParaRPr lang="en-US" altLang="en-US" sz="2400" b="1">
              <a:solidFill>
                <a:schemeClr val="bg1"/>
              </a:solidFill>
              <a:latin typeface="Abadi" panose="020B0604020104020204" pitchFamily="34" charset="0"/>
            </a:endParaRPr>
          </a:p>
        </p:txBody>
      </p:sp>
      <p:pic>
        <p:nvPicPr>
          <p:cNvPr id="2458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12725"/>
            <a:ext cx="9036050"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Box 5"/>
          <p:cNvSpPr txBox="1">
            <a:spLocks noChangeArrowheads="1"/>
          </p:cNvSpPr>
          <p:nvPr/>
        </p:nvSpPr>
        <p:spPr bwMode="auto">
          <a:xfrm>
            <a:off x="363538" y="647700"/>
            <a:ext cx="88550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US" altLang="en-US" sz="2800" b="1">
                <a:solidFill>
                  <a:schemeClr val="bg1"/>
                </a:solidFill>
                <a:latin typeface="Abadi" panose="020B0604020104020204" pitchFamily="34" charset="0"/>
              </a:rPr>
              <a:t>Lack of professional knowledge of running business</a:t>
            </a:r>
          </a:p>
          <a:p>
            <a:pPr>
              <a:lnSpc>
                <a:spcPct val="100000"/>
              </a:lnSpc>
              <a:spcBef>
                <a:spcPct val="0"/>
              </a:spcBef>
              <a:buClrTx/>
              <a:buSzTx/>
              <a:buFontTx/>
              <a:buNone/>
            </a:pPr>
            <a:r>
              <a:rPr lang="en-US" altLang="en-US" b="1">
                <a:solidFill>
                  <a:schemeClr val="bg1"/>
                </a:solidFill>
                <a:latin typeface="Abadi" panose="020B0604020104020204" pitchFamily="34" charset="0"/>
              </a:rPr>
              <a:t>Planning, languages, IT, marketing, management, selling, product definitions </a:t>
            </a:r>
          </a:p>
          <a:p>
            <a:pPr>
              <a:lnSpc>
                <a:spcPct val="100000"/>
              </a:lnSpc>
              <a:spcBef>
                <a:spcPct val="0"/>
              </a:spcBef>
              <a:buClrTx/>
              <a:buSzTx/>
              <a:buFontTx/>
              <a:buNone/>
            </a:pPr>
            <a:endParaRPr lang="en-US" altLang="en-US" b="1">
              <a:solidFill>
                <a:schemeClr val="bg1"/>
              </a:solidFill>
              <a:latin typeface="Abadi" panose="020B0604020104020204" pitchFamily="34" charset="0"/>
            </a:endParaRPr>
          </a:p>
          <a:p>
            <a:pPr>
              <a:lnSpc>
                <a:spcPct val="100000"/>
              </a:lnSpc>
              <a:spcBef>
                <a:spcPct val="0"/>
              </a:spcBef>
              <a:buClrTx/>
              <a:buSzTx/>
              <a:buFontTx/>
              <a:buNone/>
            </a:pPr>
            <a:r>
              <a:rPr lang="en-US" altLang="en-US" sz="2400" b="1">
                <a:solidFill>
                  <a:schemeClr val="bg1"/>
                </a:solidFill>
                <a:latin typeface="Abadi" panose="020B0604020104020204" pitchFamily="34" charset="0"/>
              </a:rPr>
              <a:t>Most of the business knowledge was in the minds of the owners ...</a:t>
            </a:r>
          </a:p>
          <a:p>
            <a:pPr>
              <a:lnSpc>
                <a:spcPct val="100000"/>
              </a:lnSpc>
              <a:spcBef>
                <a:spcPct val="0"/>
              </a:spcBef>
              <a:buClrTx/>
              <a:buSzTx/>
              <a:buFontTx/>
              <a:buNone/>
            </a:pPr>
            <a:endParaRPr lang="en-US" altLang="en-US" b="1">
              <a:solidFill>
                <a:schemeClr val="bg1"/>
              </a:solidFill>
              <a:latin typeface="Abadi" panose="020B0604020104020204" pitchFamily="34" charset="0"/>
            </a:endParaRPr>
          </a:p>
          <a:p>
            <a:pPr>
              <a:lnSpc>
                <a:spcPct val="100000"/>
              </a:lnSpc>
              <a:spcBef>
                <a:spcPct val="0"/>
              </a:spcBef>
              <a:buClrTx/>
              <a:buSzTx/>
              <a:buFontTx/>
              <a:buNone/>
            </a:pPr>
            <a:endParaRPr lang="en-US" altLang="en-US" b="1">
              <a:solidFill>
                <a:schemeClr val="bg1"/>
              </a:solidFill>
              <a:latin typeface="Abadi" panose="020B0604020104020204" pitchFamily="34" charset="0"/>
            </a:endParaRPr>
          </a:p>
          <a:p>
            <a:pPr>
              <a:lnSpc>
                <a:spcPct val="100000"/>
              </a:lnSpc>
              <a:spcBef>
                <a:spcPct val="0"/>
              </a:spcBef>
              <a:buClrTx/>
              <a:buSzTx/>
              <a:buFontTx/>
              <a:buNone/>
            </a:pPr>
            <a:r>
              <a:rPr lang="en-US" altLang="en-US" sz="2400" b="1">
                <a:solidFill>
                  <a:schemeClr val="bg1"/>
                </a:solidFill>
                <a:latin typeface="Abadi" panose="020B0604020104020204" pitchFamily="34" charset="0"/>
              </a:rPr>
              <a:t>Difficult to train and transform information's ....</a:t>
            </a:r>
          </a:p>
          <a:p>
            <a:pPr>
              <a:lnSpc>
                <a:spcPct val="100000"/>
              </a:lnSpc>
              <a:spcBef>
                <a:spcPct val="0"/>
              </a:spcBef>
              <a:buClrTx/>
              <a:buSzTx/>
              <a:buFontTx/>
              <a:buNone/>
            </a:pPr>
            <a:r>
              <a:rPr lang="en-US" altLang="en-US" sz="2400" b="1">
                <a:solidFill>
                  <a:schemeClr val="bg1"/>
                </a:solidFill>
                <a:latin typeface="Abadi" panose="020B0604020104020204" pitchFamily="34" charset="0"/>
              </a:rPr>
              <a:t>Difficult to sell or show the business </a:t>
            </a:r>
          </a:p>
          <a:p>
            <a:pPr>
              <a:lnSpc>
                <a:spcPct val="100000"/>
              </a:lnSpc>
              <a:spcBef>
                <a:spcPct val="0"/>
              </a:spcBef>
              <a:buClrTx/>
              <a:buSzTx/>
              <a:buFontTx/>
              <a:buNone/>
            </a:pPr>
            <a:endParaRPr lang="en-US" altLang="en-US" sz="1800">
              <a:solidFill>
                <a:schemeClr val="bg1"/>
              </a:solidFill>
              <a:latin typeface="Arial" panose="020B0604020202020204" pitchFamily="34" charset="0"/>
            </a:endParaRPr>
          </a:p>
          <a:p>
            <a:pPr>
              <a:lnSpc>
                <a:spcPct val="100000"/>
              </a:lnSpc>
              <a:spcBef>
                <a:spcPct val="0"/>
              </a:spcBef>
              <a:buClrTx/>
              <a:buSzTx/>
              <a:buFontTx/>
              <a:buNone/>
            </a:pPr>
            <a:endParaRPr lang="en-US" altLang="en-US" sz="1800">
              <a:solidFill>
                <a:schemeClr val="bg1"/>
              </a:solidFill>
              <a:latin typeface="Arial" panose="020B0604020202020204" pitchFamily="34" charset="0"/>
            </a:endParaRPr>
          </a:p>
        </p:txBody>
      </p:sp>
      <p:sp>
        <p:nvSpPr>
          <p:cNvPr id="7" name="Oval 6">
            <a:extLst>
              <a:ext uri="{FF2B5EF4-FFF2-40B4-BE49-F238E27FC236}"/>
            </a:extLst>
          </p:cNvPr>
          <p:cNvSpPr/>
          <p:nvPr/>
        </p:nvSpPr>
        <p:spPr>
          <a:xfrm>
            <a:off x="363538" y="3700463"/>
            <a:ext cx="4392612" cy="2276475"/>
          </a:xfrm>
          <a:prstGeom prst="ellipse">
            <a:avLst/>
          </a:prstGeom>
          <a:solidFill>
            <a:srgbClr val="CC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4584" name="TextBox 7"/>
          <p:cNvSpPr txBox="1">
            <a:spLocks noChangeArrowheads="1"/>
          </p:cNvSpPr>
          <p:nvPr/>
        </p:nvSpPr>
        <p:spPr bwMode="auto">
          <a:xfrm>
            <a:off x="654050" y="4138613"/>
            <a:ext cx="39449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is-IS" altLang="en-US" sz="2400" b="1">
                <a:latin typeface="Abadi" panose="020B0604020104020204" pitchFamily="34" charset="0"/>
              </a:rPr>
              <a:t>How can we support tourist businesses to be more professional and profitable  </a:t>
            </a:r>
            <a:r>
              <a:rPr lang="is-IS" altLang="en-US" sz="3200">
                <a:latin typeface="Abadi" panose="020B0604020104020204" pitchFamily="34" charset="0"/>
              </a:rPr>
              <a:t>?</a:t>
            </a:r>
            <a:endParaRPr lang="en-US" altLang="en-US" sz="3200">
              <a:latin typeface="Abadi" panose="020B0604020104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ntr" presetSubtype="16" fill="hold" nodeType="clickEffect">
                                  <p:stCondLst>
                                    <p:cond delay="0"/>
                                  </p:stCondLst>
                                  <p:childTnLst>
                                    <p:set>
                                      <p:cBhvr>
                                        <p:cTn id="10" dur="1" fill="hold">
                                          <p:stCondLst>
                                            <p:cond delay="0"/>
                                          </p:stCondLst>
                                        </p:cTn>
                                        <p:tgtEl>
                                          <p:spTgt spid="24582">
                                            <p:txEl>
                                              <p:pRg st="0" end="0"/>
                                            </p:txEl>
                                          </p:spTgt>
                                        </p:tgtEl>
                                        <p:attrNameLst>
                                          <p:attrName>style.visibility</p:attrName>
                                        </p:attrNameLst>
                                      </p:cBhvr>
                                      <p:to>
                                        <p:strVal val="visible"/>
                                      </p:to>
                                    </p:set>
                                    <p:animEffect transition="in" filter="circle(in)">
                                      <p:cBhvr>
                                        <p:cTn id="11" dur="2000"/>
                                        <p:tgtEl>
                                          <p:spTgt spid="24582">
                                            <p:txEl>
                                              <p:pRg st="0" end="0"/>
                                            </p:txEl>
                                          </p:spTgt>
                                        </p:tgtEl>
                                      </p:cBhvr>
                                    </p:animEffect>
                                  </p:childTnLst>
                                </p:cTn>
                              </p:par>
                              <p:par>
                                <p:cTn id="12" presetID="6" presetClass="entr" presetSubtype="16" fill="hold" nodeType="withEffect">
                                  <p:stCondLst>
                                    <p:cond delay="0"/>
                                  </p:stCondLst>
                                  <p:childTnLst>
                                    <p:set>
                                      <p:cBhvr>
                                        <p:cTn id="13" dur="1" fill="hold">
                                          <p:stCondLst>
                                            <p:cond delay="0"/>
                                          </p:stCondLst>
                                        </p:cTn>
                                        <p:tgtEl>
                                          <p:spTgt spid="24582">
                                            <p:txEl>
                                              <p:pRg st="1" end="1"/>
                                            </p:txEl>
                                          </p:spTgt>
                                        </p:tgtEl>
                                        <p:attrNameLst>
                                          <p:attrName>style.visibility</p:attrName>
                                        </p:attrNameLst>
                                      </p:cBhvr>
                                      <p:to>
                                        <p:strVal val="visible"/>
                                      </p:to>
                                    </p:set>
                                    <p:animEffect transition="in" filter="circle(in)">
                                      <p:cBhvr>
                                        <p:cTn id="14" dur="2000"/>
                                        <p:tgtEl>
                                          <p:spTgt spid="24582">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6" presetClass="entr" presetSubtype="16" fill="hold" nodeType="clickEffect">
                                  <p:stCondLst>
                                    <p:cond delay="0"/>
                                  </p:stCondLst>
                                  <p:childTnLst>
                                    <p:set>
                                      <p:cBhvr>
                                        <p:cTn id="18" dur="1" fill="hold">
                                          <p:stCondLst>
                                            <p:cond delay="0"/>
                                          </p:stCondLst>
                                        </p:cTn>
                                        <p:tgtEl>
                                          <p:spTgt spid="24582">
                                            <p:txEl>
                                              <p:pRg st="3" end="3"/>
                                            </p:txEl>
                                          </p:spTgt>
                                        </p:tgtEl>
                                        <p:attrNameLst>
                                          <p:attrName>style.visibility</p:attrName>
                                        </p:attrNameLst>
                                      </p:cBhvr>
                                      <p:to>
                                        <p:strVal val="visible"/>
                                      </p:to>
                                    </p:set>
                                    <p:animEffect transition="in" filter="circle(in)">
                                      <p:cBhvr>
                                        <p:cTn id="19" dur="2000"/>
                                        <p:tgtEl>
                                          <p:spTgt spid="24582">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1" presetClass="entr" presetSubtype="1" fill="hold" nodeType="clickEffect">
                                  <p:stCondLst>
                                    <p:cond delay="0"/>
                                  </p:stCondLst>
                                  <p:childTnLst>
                                    <p:set>
                                      <p:cBhvr>
                                        <p:cTn id="23" dur="1" fill="hold">
                                          <p:stCondLst>
                                            <p:cond delay="0"/>
                                          </p:stCondLst>
                                        </p:cTn>
                                        <p:tgtEl>
                                          <p:spTgt spid="24582">
                                            <p:txEl>
                                              <p:pRg st="6" end="6"/>
                                            </p:txEl>
                                          </p:spTgt>
                                        </p:tgtEl>
                                        <p:attrNameLst>
                                          <p:attrName>style.visibility</p:attrName>
                                        </p:attrNameLst>
                                      </p:cBhvr>
                                      <p:to>
                                        <p:strVal val="visible"/>
                                      </p:to>
                                    </p:set>
                                    <p:animEffect transition="in" filter="wheel(1)">
                                      <p:cBhvr>
                                        <p:cTn id="24" dur="2000"/>
                                        <p:tgtEl>
                                          <p:spTgt spid="24582">
                                            <p:txEl>
                                              <p:pRg st="6" end="6"/>
                                            </p:txEl>
                                          </p:spTgt>
                                        </p:tgtEl>
                                      </p:cBhvr>
                                    </p:animEffect>
                                  </p:childTnLst>
                                </p:cTn>
                              </p:par>
                              <p:par>
                                <p:cTn id="25" presetID="21" presetClass="entr" presetSubtype="1" fill="hold" nodeType="withEffect">
                                  <p:stCondLst>
                                    <p:cond delay="0"/>
                                  </p:stCondLst>
                                  <p:childTnLst>
                                    <p:set>
                                      <p:cBhvr>
                                        <p:cTn id="26" dur="1" fill="hold">
                                          <p:stCondLst>
                                            <p:cond delay="0"/>
                                          </p:stCondLst>
                                        </p:cTn>
                                        <p:tgtEl>
                                          <p:spTgt spid="24582">
                                            <p:txEl>
                                              <p:pRg st="7" end="7"/>
                                            </p:txEl>
                                          </p:spTgt>
                                        </p:tgtEl>
                                        <p:attrNameLst>
                                          <p:attrName>style.visibility</p:attrName>
                                        </p:attrNameLst>
                                      </p:cBhvr>
                                      <p:to>
                                        <p:strVal val="visible"/>
                                      </p:to>
                                    </p:set>
                                    <p:animEffect transition="in" filter="wheel(1)">
                                      <p:cBhvr>
                                        <p:cTn id="27" dur="2000"/>
                                        <p:tgtEl>
                                          <p:spTgt spid="24582">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45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458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ght Arrow 6">
            <a:extLst>
              <a:ext uri="{FF2B5EF4-FFF2-40B4-BE49-F238E27FC236}"/>
            </a:extLst>
          </p:cNvPr>
          <p:cNvSpPr/>
          <p:nvPr/>
        </p:nvSpPr>
        <p:spPr>
          <a:xfrm>
            <a:off x="1042988" y="3462338"/>
            <a:ext cx="4752975" cy="1766887"/>
          </a:xfrm>
          <a:prstGeom prst="rightArrow">
            <a:avLst>
              <a:gd name="adj1" fmla="val 50000"/>
              <a:gd name="adj2" fmla="val 9188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TextBox 7"/>
          <p:cNvSpPr txBox="1">
            <a:spLocks noChangeArrowheads="1"/>
          </p:cNvSpPr>
          <p:nvPr/>
        </p:nvSpPr>
        <p:spPr bwMode="auto">
          <a:xfrm>
            <a:off x="766763" y="3940175"/>
            <a:ext cx="41767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gn="ctr">
              <a:lnSpc>
                <a:spcPct val="100000"/>
              </a:lnSpc>
              <a:spcBef>
                <a:spcPct val="0"/>
              </a:spcBef>
              <a:buClrTx/>
              <a:buSzTx/>
              <a:buFontTx/>
              <a:buNone/>
            </a:pPr>
            <a:r>
              <a:rPr lang="en-US" altLang="en-US" sz="1800" b="1">
                <a:latin typeface="Abadi" panose="020B0604020104020204" pitchFamily="34" charset="0"/>
              </a:rPr>
              <a:t>Collecting each business knowledge's</a:t>
            </a:r>
          </a:p>
          <a:p>
            <a:pPr algn="ctr">
              <a:lnSpc>
                <a:spcPct val="100000"/>
              </a:lnSpc>
              <a:spcBef>
                <a:spcPct val="0"/>
              </a:spcBef>
              <a:buClrTx/>
              <a:buSzTx/>
              <a:buFontTx/>
              <a:buNone/>
            </a:pPr>
            <a:r>
              <a:rPr lang="en-US" altLang="en-US" sz="1800" b="1">
                <a:latin typeface="Abadi" panose="020B0604020104020204" pitchFamily="34" charset="0"/>
              </a:rPr>
              <a:t>into one Book of Business </a:t>
            </a:r>
          </a:p>
          <a:p>
            <a:pPr algn="ctr">
              <a:lnSpc>
                <a:spcPct val="100000"/>
              </a:lnSpc>
              <a:spcBef>
                <a:spcPct val="0"/>
              </a:spcBef>
              <a:buClrTx/>
              <a:buSzTx/>
              <a:buFontTx/>
              <a:buNone/>
            </a:pPr>
            <a:r>
              <a:rPr lang="is-IS" altLang="en-US" sz="1800" b="1">
                <a:latin typeface="Abadi" panose="020B0604020104020204" pitchFamily="34" charset="0"/>
              </a:rPr>
              <a:t>Your personal BoB </a:t>
            </a:r>
            <a:endParaRPr lang="en-US" altLang="en-US" sz="1800" b="1">
              <a:latin typeface="Abadi" panose="020B0604020104020204" pitchFamily="34" charset="0"/>
            </a:endParaRPr>
          </a:p>
          <a:p>
            <a:pPr>
              <a:lnSpc>
                <a:spcPct val="100000"/>
              </a:lnSpc>
              <a:spcBef>
                <a:spcPct val="0"/>
              </a:spcBef>
              <a:buClrTx/>
              <a:buSzTx/>
              <a:buFontTx/>
              <a:buNone/>
            </a:pPr>
            <a:r>
              <a:rPr lang="is-IS" altLang="en-US" sz="1800" b="1">
                <a:latin typeface="Arial" panose="020B0604020202020204" pitchFamily="34" charset="0"/>
              </a:rPr>
              <a:t>		  </a:t>
            </a:r>
            <a:endParaRPr lang="en-US" altLang="en-US" sz="1800" b="1">
              <a:latin typeface="Arial" panose="020B0604020202020204" pitchFamily="34" charset="0"/>
            </a:endParaRPr>
          </a:p>
        </p:txBody>
      </p:sp>
      <p:pic>
        <p:nvPicPr>
          <p:cNvPr id="25604"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96013" y="2559050"/>
            <a:ext cx="2216150"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8113" y="917575"/>
            <a:ext cx="464026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70563" y="917575"/>
            <a:ext cx="1817687"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TextBox 1"/>
          <p:cNvSpPr txBox="1">
            <a:spLocks noChangeArrowheads="1"/>
          </p:cNvSpPr>
          <p:nvPr/>
        </p:nvSpPr>
        <p:spPr bwMode="auto">
          <a:xfrm>
            <a:off x="2195513" y="6249988"/>
            <a:ext cx="5761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en-GB" altLang="en-US" sz="2400" b="1">
                <a:solidFill>
                  <a:schemeClr val="bg1"/>
                </a:solidFill>
                <a:latin typeface="Arial" panose="020B0604020202020204" pitchFamily="34" charset="0"/>
              </a:rPr>
              <a:t>From complexity to simplicity </a:t>
            </a:r>
            <a:r>
              <a:rPr lang="en-GB" altLang="en-US" sz="2400">
                <a:latin typeface="Arial" panose="020B0604020202020204" pitchFamily="34" charset="0"/>
              </a:rPr>
              <a:t>	</a:t>
            </a:r>
            <a:endParaRPr lang="en-US" altLang="en-US" sz="2400">
              <a:latin typeface="Arial" panose="020B0604020202020204" pitchFamily="34" charset="0"/>
            </a:endParaRPr>
          </a:p>
        </p:txBody>
      </p:sp>
      <p:sp>
        <p:nvSpPr>
          <p:cNvPr id="25608" name="TextBox 4"/>
          <p:cNvSpPr txBox="1">
            <a:spLocks noChangeArrowheads="1"/>
          </p:cNvSpPr>
          <p:nvPr/>
        </p:nvSpPr>
        <p:spPr bwMode="auto">
          <a:xfrm>
            <a:off x="611188" y="90488"/>
            <a:ext cx="63960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18"/>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18"/>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18"/>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5pPr>
            <a:lvl6pPr marL="25146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6pPr>
            <a:lvl7pPr marL="29718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7pPr>
            <a:lvl8pPr marL="34290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8pPr>
            <a:lvl9pPr marL="3886200" indent="-2286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18"/>
              </a:defRPr>
            </a:lvl9pPr>
          </a:lstStyle>
          <a:p>
            <a:pPr>
              <a:lnSpc>
                <a:spcPct val="100000"/>
              </a:lnSpc>
              <a:spcBef>
                <a:spcPct val="0"/>
              </a:spcBef>
              <a:buClrTx/>
              <a:buSzTx/>
              <a:buFontTx/>
              <a:buNone/>
            </a:pPr>
            <a:r>
              <a:rPr lang="is-IS" altLang="en-US" sz="1800" b="1">
                <a:latin typeface="Arial" panose="020B0604020202020204" pitchFamily="34" charset="0"/>
              </a:rPr>
              <a:t>Running SME business means managing many tasks at the same time ..... If you are not going to run out ....</a:t>
            </a:r>
          </a:p>
        </p:txBody>
      </p:sp>
    </p:spTree>
  </p:cSld>
  <p:clrMapOvr>
    <a:masterClrMapping/>
  </p:clrMapOvr>
  <p:transition spd="slow">
    <p:circl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ipe(down)">
                                      <p:cBhvr>
                                        <p:cTn id="7" dur="500"/>
                                        <p:tgtEl>
                                          <p:spTgt spid="25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5606"/>
                                        </p:tgtEl>
                                        <p:attrNameLst>
                                          <p:attrName>style.visibility</p:attrName>
                                        </p:attrNameLst>
                                      </p:cBhvr>
                                      <p:to>
                                        <p:strVal val="visible"/>
                                      </p:to>
                                    </p:set>
                                    <p:animEffect transition="in" filter="circle(in)">
                                      <p:cBhvr>
                                        <p:cTn id="12" dur="2000"/>
                                        <p:tgtEl>
                                          <p:spTgt spid="256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25604"/>
                                        </p:tgtEl>
                                        <p:attrNameLst>
                                          <p:attrName>style.visibility</p:attrName>
                                        </p:attrNameLst>
                                      </p:cBhvr>
                                      <p:to>
                                        <p:strVal val="visible"/>
                                      </p:to>
                                    </p:set>
                                    <p:anim calcmode="lin" valueType="num">
                                      <p:cBhvr additive="base">
                                        <p:cTn id="24" dur="500" fill="hold"/>
                                        <p:tgtEl>
                                          <p:spTgt spid="25604"/>
                                        </p:tgtEl>
                                        <p:attrNameLst>
                                          <p:attrName>ppt_x</p:attrName>
                                        </p:attrNameLst>
                                      </p:cBhvr>
                                      <p:tavLst>
                                        <p:tav tm="0">
                                          <p:val>
                                            <p:strVal val="#ppt_x"/>
                                          </p:val>
                                        </p:tav>
                                        <p:tav tm="100000">
                                          <p:val>
                                            <p:strVal val="#ppt_x"/>
                                          </p:val>
                                        </p:tav>
                                      </p:tavLst>
                                    </p:anim>
                                    <p:anim calcmode="lin" valueType="num">
                                      <p:cBhvr additive="base">
                                        <p:cTn id="25"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6643</TotalTime>
  <Words>1130</Words>
  <Application>Microsoft Office PowerPoint</Application>
  <PresentationFormat>Předvádění na obrazovce (4:3)</PresentationFormat>
  <Paragraphs>163</Paragraphs>
  <Slides>22</Slides>
  <Notes>5</Notes>
  <HiddenSlides>0</HiddenSlides>
  <MMClips>0</MMClips>
  <ScaleCrop>false</ScaleCrop>
  <HeadingPairs>
    <vt:vector size="6" baseType="variant">
      <vt:variant>
        <vt:lpstr>Použitá písma</vt:lpstr>
      </vt:variant>
      <vt:variant>
        <vt:i4>10</vt:i4>
      </vt:variant>
      <vt:variant>
        <vt:lpstr>Motiv</vt:lpstr>
      </vt:variant>
      <vt:variant>
        <vt:i4>2</vt:i4>
      </vt:variant>
      <vt:variant>
        <vt:lpstr>Nadpisy snímků</vt:lpstr>
      </vt:variant>
      <vt:variant>
        <vt:i4>22</vt:i4>
      </vt:variant>
    </vt:vector>
  </HeadingPairs>
  <TitlesOfParts>
    <vt:vector size="34" baseType="lpstr">
      <vt:lpstr>Arial</vt:lpstr>
      <vt:lpstr>Calibri</vt:lpstr>
      <vt:lpstr>Gill Sans MT</vt:lpstr>
      <vt:lpstr>Bradley Hand ITC</vt:lpstr>
      <vt:lpstr>Arial Narrow</vt:lpstr>
      <vt:lpstr>Abadi</vt:lpstr>
      <vt:lpstr>Arial Rounded MT Bold</vt:lpstr>
      <vt:lpstr>Aparajita</vt:lpstr>
      <vt:lpstr>Wingdings</vt:lpstr>
      <vt:lpstr>Times New Roman</vt:lpstr>
      <vt:lpstr>Custom Design</vt:lpstr>
      <vt:lpstr>Gallery</vt:lpstr>
      <vt:lpstr>         Hansina B einarsdóttir                project coordinator                                                                                               </vt:lpstr>
      <vt:lpstr>         Step by Step  Iceland 2016  - 2018                                                                                                </vt:lpstr>
      <vt:lpstr>      </vt:lpstr>
      <vt:lpstr>GROWTH IN Global TOURISM</vt:lpstr>
      <vt:lpstr>            The Tourism  in Iceland</vt:lpstr>
      <vt:lpstr> Number of visitors smashes all earlier  records  The number of foreign visitors travelling to Iceland who passed through Keflavík Airport was approximately 1.77m in 2016, or 40% more than in 2015. One may assume that the number covers more than 98% of visitors coming to Iceland. Those who came through other airports and the passengers of the ferry Norræna are not included in this number. The passengers of cruise liners are defined as day trippers and are not, therefore, included in this number. The year-on-year increase has commonly been 25.4 Sources www.ferdamalastofa.is   </vt:lpstr>
      <vt:lpstr>Prezentace aplikace PowerPoint</vt:lpstr>
      <vt:lpstr>Prezentace aplikace PowerPoint</vt:lpstr>
      <vt:lpstr>Prezentace aplikace PowerPoint</vt:lpstr>
      <vt:lpstr>Our partners in the Erasmus + project  MM                                                                                               </vt:lpstr>
      <vt:lpstr>Our working group in the project                                                                                               </vt:lpstr>
      <vt:lpstr>Prezentace aplikace PowerPoint</vt:lpstr>
      <vt:lpstr>How did we prepare our partners for the work ?                                                                                              </vt:lpstr>
      <vt:lpstr>        What does Bob mean for each business ?                                                                                              </vt:lpstr>
      <vt:lpstr>        What are people gaining ?                                                                                              </vt:lpstr>
      <vt:lpstr>         Step by Step  Iceland   2016  - 2018                                                                                                 </vt:lpstr>
      <vt:lpstr>         Step by Step  Iceland   2016  - 2018                                                                                                 </vt:lpstr>
      <vt:lpstr>         Step by Step  Iceland   2016  - 2018                                                                                                 </vt:lpstr>
      <vt:lpstr>         Step by Step  Iceland   2016  - 2018                                                                                                 </vt:lpstr>
      <vt:lpstr>         Step by Step  Iceland   2016  - 2018                                                                                                 </vt:lpstr>
      <vt:lpstr>         Step by Step  Iceland   2016  - 2018                                                                                                 </vt:lpstr>
      <vt:lpstr>BoB is a live multiply tool to work with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Hótel Framnes</dc:creator>
  <cp:lastModifiedBy>host</cp:lastModifiedBy>
  <cp:revision>573</cp:revision>
  <cp:lastPrinted>2016-09-23T11:15:54Z</cp:lastPrinted>
  <dcterms:created xsi:type="dcterms:W3CDTF">2005-08-23T13:20:09Z</dcterms:created>
  <dcterms:modified xsi:type="dcterms:W3CDTF">2018-05-18T12:32:42Z</dcterms:modified>
</cp:coreProperties>
</file>