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70" r:id="rId7"/>
    <p:sldId id="261" r:id="rId8"/>
    <p:sldId id="262" r:id="rId9"/>
    <p:sldId id="271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>
      <p:cViewPr varScale="1">
        <p:scale>
          <a:sx n="108" d="100"/>
          <a:sy n="108" d="100"/>
        </p:scale>
        <p:origin x="7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91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20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Tip: Sem přidejte vlastní poznámky k prezentaci.</a:t>
            </a:r>
            <a:endParaRPr lang="cs-CZ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24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840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Tip: Sem přidejte vlastní poznámky k prezentaci.</a:t>
            </a:r>
            <a:endParaRPr lang="cs-CZ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17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14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Tip: Sem přidejte vlastní poznámky k prezentaci.</a:t>
            </a:r>
            <a:endParaRPr lang="cs-CZ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780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70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noProof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Tip: Sem přidejte vlastní poznámky k prezentaci.</a:t>
            </a:r>
            <a:endParaRPr lang="cs-CZ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52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cs-CZ" noProof="1" smtClean="0"/>
              <a:t>Kliknutím lze upravit styl.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noProof="1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cs-CZ" noProof="1" smtClean="0"/>
              <a:t>Kliknutím lze upravit styl.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cs-CZ" noProof="1" smtClean="0"/>
              <a:t>Kliknutím lze upravit styly předlohy textu.</a:t>
            </a:r>
          </a:p>
          <a:p>
            <a:pPr lvl="1"/>
            <a:r>
              <a:rPr lang="cs-CZ" noProof="1" smtClean="0"/>
              <a:t>Druhá úroveň</a:t>
            </a:r>
          </a:p>
          <a:p>
            <a:pPr lvl="2"/>
            <a:r>
              <a:rPr lang="cs-CZ" noProof="1" smtClean="0"/>
              <a:t>Třetí úroveň</a:t>
            </a:r>
          </a:p>
          <a:p>
            <a:pPr lvl="3"/>
            <a:r>
              <a:rPr lang="cs-CZ" noProof="1" smtClean="0"/>
              <a:t>Čtvrtá úroveň</a:t>
            </a:r>
          </a:p>
          <a:p>
            <a:pPr lvl="4"/>
            <a:r>
              <a:rPr lang="cs-CZ" noProof="1" smtClean="0"/>
              <a:t>Pátá úroveň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1/10/2017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zechtourism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zechspecials.cz/" TargetMode="External"/><Relationship Id="rId5" Type="http://schemas.openxmlformats.org/officeDocument/2006/relationships/hyperlink" Target="http://www.kudyznudy.cz/" TargetMode="External"/><Relationship Id="rId4" Type="http://schemas.openxmlformats.org/officeDocument/2006/relationships/hyperlink" Target="http://www.visiteurope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976" y="415799"/>
            <a:ext cx="8172400" cy="1472184"/>
          </a:xfrm>
        </p:spPr>
        <p:txBody>
          <a:bodyPr>
            <a:normAutofit fontScale="90000"/>
          </a:bodyPr>
          <a:lstStyle/>
          <a:p>
            <a:r>
              <a:rPr lang="cs-CZ" sz="4400" b="1" kern="12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Tourism</a:t>
            </a:r>
            <a:r>
              <a:rPr lang="cs-CZ" sz="4400" b="1" kern="1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in </a:t>
            </a:r>
            <a:r>
              <a:rPr lang="cs-CZ" sz="4400" b="1" kern="1200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the</a:t>
            </a:r>
            <a:r>
              <a:rPr lang="cs-CZ" sz="4400" b="1" kern="1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Czech Republic:</a:t>
            </a:r>
            <a:br>
              <a:rPr lang="cs-CZ" sz="4400" b="1" kern="12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</a:rPr>
              <a:t>2017 and </a:t>
            </a:r>
            <a:r>
              <a:rPr lang="cs-CZ" b="1" dirty="0" err="1" smtClean="0">
                <a:solidFill>
                  <a:schemeClr val="accent3">
                    <a:lumMod val="75000"/>
                  </a:schemeClr>
                </a:solidFill>
              </a:rPr>
              <a:t>the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b="1" dirty="0" err="1" smtClean="0">
                <a:solidFill>
                  <a:schemeClr val="accent3">
                    <a:lumMod val="75000"/>
                  </a:schemeClr>
                </a:solidFill>
              </a:rPr>
              <a:t>future</a:t>
            </a:r>
            <a:r>
              <a:rPr lang="cs-CZ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dirty="0" smtClean="0"/>
              <a:t>Eva Svobodová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5301208"/>
            <a:ext cx="8532440" cy="1392560"/>
          </a:xfrm>
        </p:spPr>
        <p:txBody>
          <a:bodyPr/>
          <a:lstStyle/>
          <a:p>
            <a:r>
              <a:rPr lang="cs-CZ" b="1" dirty="0" err="1" smtClean="0"/>
              <a:t>Minds</a:t>
            </a:r>
            <a:r>
              <a:rPr lang="cs-CZ" b="1" dirty="0" smtClean="0"/>
              <a:t> </a:t>
            </a:r>
            <a:r>
              <a:rPr lang="cs-CZ" b="1" dirty="0" err="1" smtClean="0"/>
              <a:t>into</a:t>
            </a:r>
            <a:r>
              <a:rPr lang="cs-CZ" b="1" dirty="0" smtClean="0"/>
              <a:t> </a:t>
            </a:r>
            <a:r>
              <a:rPr lang="cs-CZ" b="1" dirty="0" err="1" smtClean="0"/>
              <a:t>Matters</a:t>
            </a:r>
            <a:r>
              <a:rPr lang="cs-CZ" b="1" dirty="0" smtClean="0"/>
              <a:t> / </a:t>
            </a:r>
            <a:r>
              <a:rPr lang="cs-CZ" b="1" dirty="0" err="1" smtClean="0"/>
              <a:t>Book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Business     2016  –  2018</a:t>
            </a:r>
          </a:p>
          <a:p>
            <a:r>
              <a:rPr lang="cs-CZ" b="1" dirty="0" smtClean="0"/>
              <a:t>Project Meeting </a:t>
            </a:r>
            <a:r>
              <a:rPr lang="cs-CZ" b="1" dirty="0" err="1" smtClean="0"/>
              <a:t>Warsaw</a:t>
            </a:r>
            <a:r>
              <a:rPr lang="cs-CZ" b="1" dirty="0" smtClean="0"/>
              <a:t>, </a:t>
            </a:r>
            <a:r>
              <a:rPr lang="cs-CZ" b="1" dirty="0" err="1" smtClean="0"/>
              <a:t>Poland</a:t>
            </a:r>
            <a:r>
              <a:rPr lang="cs-CZ" b="1" dirty="0" smtClean="0"/>
              <a:t> </a:t>
            </a:r>
            <a:r>
              <a:rPr lang="cs-CZ" b="1" dirty="0" err="1" smtClean="0"/>
              <a:t>January</a:t>
            </a:r>
            <a:r>
              <a:rPr lang="cs-CZ" b="1" dirty="0" smtClean="0"/>
              <a:t> 13 – 16, 2017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7" y="2235944"/>
            <a:ext cx="8650233" cy="269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024" y="293787"/>
            <a:ext cx="7498080" cy="1143000"/>
          </a:xfrm>
        </p:spPr>
        <p:txBody>
          <a:bodyPr/>
          <a:lstStyle/>
          <a:p>
            <a:r>
              <a:rPr lang="cs-CZ" sz="4400" b="1" kern="1200" dirty="0" smtClean="0">
                <a:solidFill>
                  <a:srgbClr val="FF505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SWOT</a:t>
            </a:r>
            <a:r>
              <a:rPr lang="cs-CZ" sz="44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of</a:t>
            </a:r>
            <a:r>
              <a:rPr lang="cs-CZ" sz="44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Czech </a:t>
            </a:r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TURBOs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447800"/>
            <a:ext cx="7920880" cy="4800600"/>
          </a:xfrm>
        </p:spPr>
        <p:txBody>
          <a:bodyPr>
            <a:normAutofit fontScale="92500"/>
          </a:bodyPr>
          <a:lstStyle/>
          <a:p>
            <a:r>
              <a:rPr lang="cs-CZ" sz="3200" b="1" kern="1200" dirty="0" smtClean="0">
                <a:solidFill>
                  <a:srgbClr val="FF5050"/>
                </a:solidFill>
                <a:latin typeface="+mn-lt"/>
                <a:ea typeface="+mn-ea"/>
                <a:cs typeface="+mn-cs"/>
              </a:rPr>
              <a:t>S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In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country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 natural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resources</a:t>
            </a:r>
            <a:endParaRPr lang="cs-CZ" sz="3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tourism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industry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always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profitable</a:t>
            </a:r>
            <a:endParaRPr lang="cs-CZ" sz="3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business</a:t>
            </a:r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 A </a:t>
            </a:r>
            <a:r>
              <a:rPr lang="cs-CZ" dirty="0" err="1" smtClean="0"/>
              <a:t>rich</a:t>
            </a:r>
            <a:r>
              <a:rPr lang="cs-CZ" dirty="0" smtClean="0"/>
              <a:t> </a:t>
            </a:r>
            <a:r>
              <a:rPr lang="cs-CZ" b="1" dirty="0" smtClean="0"/>
              <a:t>network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hotel </a:t>
            </a:r>
            <a:r>
              <a:rPr lang="cs-CZ" dirty="0" err="1" smtClean="0"/>
              <a:t>schools</a:t>
            </a:r>
            <a:r>
              <a:rPr lang="cs-CZ" dirty="0" smtClean="0"/>
              <a:t> = </a:t>
            </a:r>
            <a:r>
              <a:rPr lang="cs-CZ" dirty="0" err="1" smtClean="0"/>
              <a:t>well</a:t>
            </a:r>
            <a:endParaRPr lang="cs-CZ" dirty="0" smtClean="0"/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 </a:t>
            </a:r>
            <a:r>
              <a:rPr lang="cs-CZ" dirty="0" err="1" smtClean="0"/>
              <a:t>trained</a:t>
            </a:r>
            <a:r>
              <a:rPr lang="cs-CZ" dirty="0" smtClean="0"/>
              <a:t> </a:t>
            </a:r>
            <a:r>
              <a:rPr lang="cs-CZ" dirty="0" err="1" smtClean="0"/>
              <a:t>staff</a:t>
            </a:r>
            <a:endParaRPr lang="cs-CZ" dirty="0" smtClean="0"/>
          </a:p>
          <a:p>
            <a:r>
              <a:rPr lang="cs-CZ" sz="3200" b="1" kern="1200" dirty="0" smtClean="0">
                <a:solidFill>
                  <a:srgbClr val="FF5050"/>
                </a:solidFill>
                <a:latin typeface="+mn-lt"/>
                <a:ea typeface="+mn-ea"/>
                <a:cs typeface="+mn-cs"/>
              </a:rPr>
              <a:t>W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Language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barriers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cs-CZ" sz="3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still</a:t>
            </a:r>
            <a:r>
              <a:rPr lang="cs-CZ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!!</a:t>
            </a:r>
          </a:p>
          <a:p>
            <a:r>
              <a:rPr lang="cs-CZ" b="1" dirty="0" smtClean="0">
                <a:solidFill>
                  <a:srgbClr val="FF5050"/>
                </a:solidFill>
              </a:rPr>
              <a:t>O</a:t>
            </a:r>
            <a:r>
              <a:rPr lang="cs-CZ" dirty="0" smtClean="0"/>
              <a:t>  </a:t>
            </a:r>
            <a:r>
              <a:rPr lang="cs-CZ" dirty="0" err="1" smtClean="0"/>
              <a:t>Increasing</a:t>
            </a:r>
            <a:r>
              <a:rPr lang="cs-CZ" dirty="0" smtClean="0"/>
              <a:t> </a:t>
            </a:r>
            <a:r>
              <a:rPr lang="cs-CZ" dirty="0" err="1" smtClean="0"/>
              <a:t>numbers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b="1" dirty="0" smtClean="0"/>
              <a:t>incoming </a:t>
            </a:r>
            <a:r>
              <a:rPr lang="cs-CZ" dirty="0" err="1" smtClean="0"/>
              <a:t>tourists</a:t>
            </a:r>
            <a:endParaRPr lang="cs-CZ" dirty="0" smtClean="0"/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  </a:t>
            </a:r>
            <a:r>
              <a:rPr lang="cs-CZ" dirty="0" err="1" smtClean="0"/>
              <a:t>out-of</a:t>
            </a:r>
            <a:r>
              <a:rPr lang="cs-CZ" dirty="0" smtClean="0"/>
              <a:t> Prague </a:t>
            </a:r>
            <a:r>
              <a:rPr lang="cs-CZ" dirty="0" err="1" smtClean="0"/>
              <a:t>tourists</a:t>
            </a:r>
            <a:r>
              <a:rPr lang="cs-CZ" dirty="0" smtClean="0"/>
              <a:t>  </a:t>
            </a:r>
          </a:p>
          <a:p>
            <a:r>
              <a:rPr lang="cs-CZ" b="1" dirty="0" smtClean="0">
                <a:solidFill>
                  <a:srgbClr val="FF5050"/>
                </a:solidFill>
              </a:rPr>
              <a:t>T</a:t>
            </a:r>
            <a:r>
              <a:rPr lang="cs-CZ" dirty="0" smtClean="0"/>
              <a:t>   </a:t>
            </a:r>
            <a:r>
              <a:rPr lang="cs-CZ" dirty="0" err="1" smtClean="0"/>
              <a:t>Too</a:t>
            </a:r>
            <a:r>
              <a:rPr lang="cs-CZ" dirty="0" smtClean="0"/>
              <a:t> </a:t>
            </a:r>
            <a:r>
              <a:rPr lang="cs-CZ" b="1" dirty="0" err="1" smtClean="0"/>
              <a:t>fixed</a:t>
            </a:r>
            <a:r>
              <a:rPr lang="cs-CZ" b="1" dirty="0" smtClean="0"/>
              <a:t> to </a:t>
            </a:r>
            <a:r>
              <a:rPr lang="cs-CZ" b="1" dirty="0" err="1" smtClean="0"/>
              <a:t>East</a:t>
            </a:r>
            <a:r>
              <a:rPr lang="cs-CZ" dirty="0" err="1" smtClean="0"/>
              <a:t>ern</a:t>
            </a:r>
            <a:r>
              <a:rPr lang="cs-CZ" dirty="0" smtClean="0"/>
              <a:t> </a:t>
            </a:r>
            <a:r>
              <a:rPr lang="cs-CZ" dirty="0" err="1" smtClean="0"/>
              <a:t>markets</a:t>
            </a:r>
            <a:endParaRPr lang="cs-CZ" dirty="0" smtClean="0"/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    (</a:t>
            </a:r>
            <a:r>
              <a:rPr lang="cs-CZ" dirty="0" err="1" smtClean="0"/>
              <a:t>Russia</a:t>
            </a:r>
            <a:r>
              <a:rPr lang="cs-CZ" dirty="0" smtClean="0"/>
              <a:t> and </a:t>
            </a:r>
            <a:r>
              <a:rPr lang="cs-CZ" dirty="0" err="1" smtClean="0"/>
              <a:t>China</a:t>
            </a:r>
            <a:r>
              <a:rPr lang="cs-CZ" dirty="0" smtClean="0"/>
              <a:t>)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725144"/>
            <a:ext cx="2688299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Tourism</a:t>
            </a:r>
            <a:r>
              <a:rPr lang="cs-CZ" sz="44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in 2016 </a:t>
            </a:r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wordly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b="1" dirty="0" err="1" smtClean="0">
                <a:solidFill>
                  <a:schemeClr val="accent3">
                    <a:lumMod val="75000"/>
                  </a:schemeClr>
                </a:solidFill>
              </a:rPr>
              <a:t>Adventure</a:t>
            </a:r>
            <a:r>
              <a:rPr lang="cs-CZ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dirty="0" err="1" smtClean="0"/>
              <a:t>travel</a:t>
            </a:r>
            <a:r>
              <a:rPr lang="en-US" dirty="0"/>
              <a:t> 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Millennials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dirty="0" smtClean="0"/>
              <a:t>- </a:t>
            </a:r>
            <a:r>
              <a:rPr lang="en-US" dirty="0" smtClean="0"/>
              <a:t>predicted </a:t>
            </a:r>
            <a:r>
              <a:rPr lang="en-US" dirty="0"/>
              <a:t>that by 2020, this market will be taking </a:t>
            </a:r>
            <a:r>
              <a:rPr lang="cs-CZ" dirty="0" smtClean="0"/>
              <a:t>47 % more </a:t>
            </a:r>
            <a:r>
              <a:rPr lang="cs-CZ" dirty="0" err="1" smtClean="0"/>
              <a:t>international</a:t>
            </a:r>
            <a:r>
              <a:rPr lang="cs-CZ" dirty="0" smtClean="0"/>
              <a:t> </a:t>
            </a:r>
            <a:r>
              <a:rPr lang="cs-CZ" dirty="0" err="1" smtClean="0"/>
              <a:t>trips</a:t>
            </a:r>
            <a:r>
              <a:rPr lang="cs-CZ" dirty="0" smtClean="0"/>
              <a:t> </a:t>
            </a:r>
            <a:r>
              <a:rPr lang="en-US" dirty="0" smtClean="0"/>
              <a:t>than </a:t>
            </a:r>
            <a:r>
              <a:rPr lang="en-US" dirty="0"/>
              <a:t>in </a:t>
            </a:r>
            <a:r>
              <a:rPr lang="en-US" dirty="0" smtClean="0"/>
              <a:t>2013 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Staycations</a:t>
            </a:r>
            <a:r>
              <a:rPr lang="en-US" dirty="0" smtClean="0"/>
              <a:t> </a:t>
            </a:r>
            <a:r>
              <a:rPr lang="cs-CZ" dirty="0" smtClean="0"/>
              <a:t>=</a:t>
            </a:r>
            <a:r>
              <a:rPr lang="en-US" dirty="0" smtClean="0"/>
              <a:t> </a:t>
            </a:r>
            <a:r>
              <a:rPr lang="en-US" dirty="0"/>
              <a:t>sticking around locally to enjoy their vacation </a:t>
            </a:r>
            <a:r>
              <a:rPr lang="en-US" dirty="0" smtClean="0"/>
              <a:t>time</a:t>
            </a:r>
            <a:r>
              <a:rPr lang="cs-CZ" dirty="0" smtClean="0"/>
              <a:t> =</a:t>
            </a:r>
            <a:r>
              <a:rPr lang="en-US" dirty="0" smtClean="0"/>
              <a:t> </a:t>
            </a:r>
            <a:r>
              <a:rPr lang="en-US" dirty="0"/>
              <a:t>great news for local tour and activity providers  </a:t>
            </a:r>
          </a:p>
          <a:p>
            <a:pPr>
              <a:lnSpc>
                <a:spcPct val="100000"/>
              </a:lnSpc>
            </a:pPr>
            <a:r>
              <a:rPr lang="cs-CZ" dirty="0" err="1" smtClean="0"/>
              <a:t>Stronger</a:t>
            </a:r>
            <a:r>
              <a:rPr lang="cs-CZ" dirty="0" smtClean="0"/>
              <a:t> </a:t>
            </a:r>
            <a:r>
              <a:rPr lang="cs-CZ" b="1" dirty="0" err="1" smtClean="0">
                <a:solidFill>
                  <a:schemeClr val="accent3">
                    <a:lumMod val="75000"/>
                  </a:schemeClr>
                </a:solidFill>
              </a:rPr>
              <a:t>Chinese</a:t>
            </a:r>
            <a:r>
              <a:rPr lang="cs-CZ" dirty="0" smtClean="0"/>
              <a:t> market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err="1" smtClean="0"/>
              <a:t>Trends</a:t>
            </a:r>
            <a:r>
              <a:rPr lang="cs-CZ" b="1" dirty="0" smtClean="0"/>
              <a:t> in 2017 and </a:t>
            </a:r>
            <a:r>
              <a:rPr lang="cs-CZ" b="1" dirty="0" err="1" smtClean="0"/>
              <a:t>later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b="1" dirty="0"/>
              <a:t>Millennials</a:t>
            </a:r>
            <a:r>
              <a:rPr lang="en-US" dirty="0"/>
              <a:t> are officially the </a:t>
            </a:r>
            <a:r>
              <a:rPr lang="cs-CZ" dirty="0" err="1" smtClean="0"/>
              <a:t>largest</a:t>
            </a:r>
            <a:r>
              <a:rPr lang="cs-CZ" dirty="0" smtClean="0"/>
              <a:t> </a:t>
            </a:r>
            <a:r>
              <a:rPr lang="cs-CZ" dirty="0" err="1" smtClean="0"/>
              <a:t>generation</a:t>
            </a:r>
            <a:r>
              <a:rPr lang="cs-CZ" dirty="0" smtClean="0"/>
              <a:t> in </a:t>
            </a:r>
            <a:r>
              <a:rPr lang="cs-CZ" dirty="0" err="1" smtClean="0"/>
              <a:t>history</a:t>
            </a:r>
            <a:r>
              <a:rPr lang="en-US" dirty="0" smtClean="0"/>
              <a:t>, </a:t>
            </a:r>
            <a:r>
              <a:rPr lang="en-US" dirty="0"/>
              <a:t>beating out Baby </a:t>
            </a:r>
            <a:r>
              <a:rPr lang="en-US" dirty="0" smtClean="0"/>
              <a:t>Boomers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b="1" dirty="0" err="1"/>
              <a:t>Active</a:t>
            </a:r>
            <a:r>
              <a:rPr lang="cs-CZ" b="1" dirty="0"/>
              <a:t> &amp; </a:t>
            </a:r>
            <a:r>
              <a:rPr lang="cs-CZ" b="1" dirty="0" err="1"/>
              <a:t>Adventure</a:t>
            </a:r>
            <a:r>
              <a:rPr lang="cs-CZ" b="1" dirty="0"/>
              <a:t> </a:t>
            </a:r>
            <a:r>
              <a:rPr lang="cs-CZ" b="1" dirty="0" err="1"/>
              <a:t>t</a:t>
            </a:r>
            <a:r>
              <a:rPr lang="cs-CZ" b="1" dirty="0" err="1" smtClean="0"/>
              <a:t>rips</a:t>
            </a:r>
            <a:r>
              <a:rPr lang="cs-CZ" b="1" dirty="0" smtClean="0"/>
              <a:t> </a:t>
            </a:r>
            <a:r>
              <a:rPr lang="cs-CZ" dirty="0" smtClean="0"/>
              <a:t>long-</a:t>
            </a:r>
            <a:r>
              <a:rPr lang="cs-CZ" dirty="0" err="1" smtClean="0"/>
              <a:t>hauled</a:t>
            </a:r>
            <a:r>
              <a:rPr lang="cs-CZ" dirty="0" smtClean="0"/>
              <a:t> </a:t>
            </a:r>
            <a:r>
              <a:rPr lang="cs-CZ" dirty="0" err="1" smtClean="0"/>
              <a:t>destinations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b="1" dirty="0" smtClean="0"/>
              <a:t>Food </a:t>
            </a:r>
            <a:r>
              <a:rPr lang="cs-CZ" b="1" dirty="0" err="1" smtClean="0"/>
              <a:t>Tourism</a:t>
            </a:r>
            <a:endParaRPr lang="cs-CZ" b="1" dirty="0" smtClean="0"/>
          </a:p>
          <a:p>
            <a:pPr>
              <a:lnSpc>
                <a:spcPct val="100000"/>
              </a:lnSpc>
            </a:pPr>
            <a:r>
              <a:rPr lang="cs-CZ" b="1" dirty="0" err="1" smtClean="0"/>
              <a:t>Female</a:t>
            </a:r>
            <a:r>
              <a:rPr lang="cs-CZ" b="1" dirty="0" smtClean="0"/>
              <a:t> </a:t>
            </a:r>
            <a:r>
              <a:rPr lang="cs-CZ" b="1" dirty="0" err="1"/>
              <a:t>Solo</a:t>
            </a:r>
            <a:r>
              <a:rPr lang="cs-CZ" b="1" dirty="0"/>
              <a:t> </a:t>
            </a:r>
            <a:r>
              <a:rPr lang="cs-CZ" b="1" dirty="0" err="1" smtClean="0"/>
              <a:t>travel</a:t>
            </a:r>
            <a:r>
              <a:rPr lang="cs-CZ" b="1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cs-CZ" b="1" dirty="0" err="1"/>
              <a:t>Responsible</a:t>
            </a:r>
            <a:r>
              <a:rPr lang="cs-CZ" b="1" dirty="0"/>
              <a:t> </a:t>
            </a:r>
            <a:r>
              <a:rPr lang="cs-CZ" b="1" dirty="0" err="1" smtClean="0"/>
              <a:t>tourism</a:t>
            </a:r>
            <a:r>
              <a:rPr lang="cs-CZ" b="1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cs-CZ" b="1" dirty="0" smtClean="0"/>
              <a:t>„</a:t>
            </a:r>
            <a:r>
              <a:rPr lang="cs-CZ" b="1" dirty="0" err="1" smtClean="0"/>
              <a:t>Bleisure</a:t>
            </a:r>
            <a:r>
              <a:rPr lang="cs-CZ" b="1" dirty="0" smtClean="0"/>
              <a:t>“ </a:t>
            </a:r>
            <a:r>
              <a:rPr lang="cs-CZ" b="1" dirty="0" err="1" smtClean="0"/>
              <a:t>tourism</a:t>
            </a:r>
            <a:r>
              <a:rPr lang="cs-CZ" b="1" dirty="0"/>
              <a:t> </a:t>
            </a:r>
            <a:endParaRPr lang="cs-CZ" b="1" dirty="0" smtClean="0"/>
          </a:p>
          <a:p>
            <a:pPr marL="82296" indent="0">
              <a:buNone/>
            </a:pP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520696"/>
            <a:ext cx="4139654" cy="2757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80378"/>
            <a:ext cx="7798048" cy="484326"/>
          </a:xfrm>
        </p:spPr>
        <p:txBody>
          <a:bodyPr>
            <a:normAutofit fontScale="90000"/>
          </a:bodyPr>
          <a:lstStyle/>
          <a:p>
            <a:r>
              <a:rPr lang="cs-CZ" b="1" dirty="0" err="1" smtClean="0"/>
              <a:t>Potential</a:t>
            </a:r>
            <a:r>
              <a:rPr lang="cs-CZ" b="1" dirty="0" smtClean="0"/>
              <a:t> </a:t>
            </a:r>
            <a:r>
              <a:rPr lang="cs-CZ" b="1" dirty="0" err="1" smtClean="0"/>
              <a:t>for</a:t>
            </a:r>
            <a:r>
              <a:rPr lang="cs-CZ" b="1" dirty="0" smtClean="0"/>
              <a:t> </a:t>
            </a:r>
            <a:r>
              <a:rPr lang="cs-CZ" b="1" dirty="0" err="1" smtClean="0"/>
              <a:t>tourism</a:t>
            </a:r>
            <a:r>
              <a:rPr lang="cs-CZ" b="1" dirty="0" smtClean="0"/>
              <a:t> in </a:t>
            </a:r>
            <a:r>
              <a:rPr lang="cs-CZ" b="1" dirty="0" err="1" smtClean="0"/>
              <a:t>Czechia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2204864"/>
            <a:ext cx="7498080" cy="48006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dirty="0" smtClean="0"/>
              <a:t>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heart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Europe</a:t>
            </a:r>
            <a:r>
              <a:rPr lang="cs-CZ" dirty="0" smtClean="0"/>
              <a:t> = </a:t>
            </a:r>
            <a:r>
              <a:rPr lang="cs-CZ" dirty="0" err="1" smtClean="0"/>
              <a:t>easy</a:t>
            </a:r>
            <a:r>
              <a:rPr lang="cs-CZ" dirty="0" smtClean="0"/>
              <a:t> and </a:t>
            </a:r>
            <a:r>
              <a:rPr lang="cs-CZ" dirty="0" err="1" smtClean="0"/>
              <a:t>cheap</a:t>
            </a:r>
            <a:r>
              <a:rPr lang="cs-CZ" dirty="0" smtClean="0"/>
              <a:t> </a:t>
            </a:r>
            <a:r>
              <a:rPr lang="cs-CZ" b="1" dirty="0" err="1" smtClean="0"/>
              <a:t>access</a:t>
            </a:r>
            <a:endParaRPr lang="cs-CZ" b="1" dirty="0" smtClean="0"/>
          </a:p>
          <a:p>
            <a:pPr>
              <a:lnSpc>
                <a:spcPct val="100000"/>
              </a:lnSpc>
            </a:pPr>
            <a:r>
              <a:rPr lang="cs-CZ" dirty="0" err="1" smtClean="0"/>
              <a:t>Relatively</a:t>
            </a:r>
            <a:r>
              <a:rPr lang="cs-CZ" dirty="0" smtClean="0"/>
              <a:t> </a:t>
            </a:r>
            <a:r>
              <a:rPr lang="cs-CZ" b="1" dirty="0" err="1" smtClean="0"/>
              <a:t>safe</a:t>
            </a:r>
            <a:endParaRPr lang="cs-CZ" b="1" dirty="0" smtClean="0"/>
          </a:p>
          <a:p>
            <a:pPr>
              <a:lnSpc>
                <a:spcPct val="100000"/>
              </a:lnSpc>
            </a:pPr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b="1" dirty="0" err="1" smtClean="0"/>
              <a:t>infrastructure</a:t>
            </a:r>
            <a:endParaRPr lang="cs-CZ" b="1" dirty="0" smtClean="0"/>
          </a:p>
          <a:p>
            <a:pPr>
              <a:lnSpc>
                <a:spcPct val="100000"/>
              </a:lnSpc>
            </a:pPr>
            <a:r>
              <a:rPr lang="cs-CZ" b="1" dirty="0" smtClean="0"/>
              <a:t>12</a:t>
            </a:r>
            <a:r>
              <a:rPr lang="cs-CZ" dirty="0" smtClean="0"/>
              <a:t> </a:t>
            </a:r>
            <a:r>
              <a:rPr lang="cs-CZ" dirty="0" err="1" smtClean="0"/>
              <a:t>listed</a:t>
            </a:r>
            <a:r>
              <a:rPr lang="cs-CZ" dirty="0" smtClean="0"/>
              <a:t> </a:t>
            </a:r>
            <a:r>
              <a:rPr lang="cs-CZ" dirty="0" err="1" smtClean="0"/>
              <a:t>sights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UNESCO 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Heritage</a:t>
            </a:r>
            <a:r>
              <a:rPr lang="cs-CZ" dirty="0" smtClean="0"/>
              <a:t> List</a:t>
            </a:r>
          </a:p>
          <a:p>
            <a:pPr>
              <a:lnSpc>
                <a:spcPct val="100000"/>
              </a:lnSpc>
            </a:pPr>
            <a:r>
              <a:rPr lang="cs-CZ" b="1" dirty="0" err="1" smtClean="0"/>
              <a:t>History</a:t>
            </a:r>
            <a:r>
              <a:rPr lang="cs-CZ" b="1" dirty="0" smtClean="0"/>
              <a:t> and </a:t>
            </a:r>
            <a:r>
              <a:rPr lang="cs-CZ" b="1" dirty="0" err="1" smtClean="0"/>
              <a:t>culture</a:t>
            </a:r>
            <a:r>
              <a:rPr lang="cs-CZ" dirty="0" smtClean="0"/>
              <a:t>, </a:t>
            </a:r>
            <a:r>
              <a:rPr lang="cs-CZ" dirty="0" err="1" smtClean="0"/>
              <a:t>hiking</a:t>
            </a:r>
            <a:r>
              <a:rPr lang="cs-CZ" dirty="0" smtClean="0"/>
              <a:t> and </a:t>
            </a:r>
            <a:r>
              <a:rPr lang="cs-CZ" dirty="0" err="1" smtClean="0"/>
              <a:t>skiing</a:t>
            </a:r>
            <a:r>
              <a:rPr lang="cs-CZ" dirty="0" smtClean="0"/>
              <a:t>, </a:t>
            </a:r>
            <a:r>
              <a:rPr lang="cs-CZ" dirty="0" err="1" smtClean="0"/>
              <a:t>vineyards</a:t>
            </a:r>
            <a:r>
              <a:rPr lang="cs-CZ" dirty="0" smtClean="0"/>
              <a:t>, night </a:t>
            </a:r>
            <a:r>
              <a:rPr lang="cs-CZ" dirty="0" err="1" smtClean="0"/>
              <a:t>life</a:t>
            </a:r>
            <a:r>
              <a:rPr lang="cs-CZ" dirty="0" smtClean="0"/>
              <a:t> and </a:t>
            </a:r>
            <a:r>
              <a:rPr lang="cs-CZ" dirty="0" err="1" smtClean="0"/>
              <a:t>clubbing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97497"/>
            <a:ext cx="2574071" cy="1447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7498080" cy="114300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effectLst/>
              </a:rPr>
              <a:t>N</a:t>
            </a:r>
            <a:r>
              <a:rPr lang="en-US" sz="2400" b="1" dirty="0" smtClean="0">
                <a:effectLst/>
              </a:rPr>
              <a:t>on-residents </a:t>
            </a:r>
            <a:r>
              <a:rPr lang="en-US" sz="2400" b="1" dirty="0">
                <a:effectLst/>
              </a:rPr>
              <a:t>arriving </a:t>
            </a:r>
            <a:r>
              <a:rPr lang="en-US" sz="2400" dirty="0">
                <a:effectLst/>
              </a:rPr>
              <a:t>to the Czech </a:t>
            </a:r>
            <a:r>
              <a:rPr lang="en-US" sz="2400" dirty="0" smtClean="0">
                <a:effectLst/>
              </a:rPr>
              <a:t>Republic</a:t>
            </a:r>
            <a:r>
              <a:rPr lang="cs-CZ" sz="2400" dirty="0" smtClean="0">
                <a:effectLst/>
              </a:rPr>
              <a:t/>
            </a:r>
            <a:br>
              <a:rPr lang="cs-CZ" sz="2400" dirty="0" smtClean="0">
                <a:effectLst/>
              </a:rPr>
            </a:br>
            <a:r>
              <a:rPr lang="en-US" sz="2400" dirty="0" smtClean="0">
                <a:effectLst/>
              </a:rPr>
              <a:t>and </a:t>
            </a:r>
            <a:r>
              <a:rPr lang="en-US" sz="2400" dirty="0">
                <a:effectLst/>
              </a:rPr>
              <a:t>staying overnight in </a:t>
            </a:r>
            <a:r>
              <a:rPr lang="en-US" sz="2400" b="1" dirty="0" smtClean="0">
                <a:effectLst/>
              </a:rPr>
              <a:t>2015</a:t>
            </a:r>
            <a:r>
              <a:rPr lang="cs-CZ" sz="2400" b="1" dirty="0" smtClean="0">
                <a:effectLst/>
              </a:rPr>
              <a:t> </a:t>
            </a:r>
            <a:r>
              <a:rPr lang="cs-CZ" sz="2400" dirty="0" smtClean="0">
                <a:effectLst/>
              </a:rPr>
              <a:t>– </a:t>
            </a:r>
            <a:r>
              <a:rPr lang="cs-CZ" sz="2400" dirty="0" err="1" smtClean="0">
                <a:effectLst/>
              </a:rPr>
              <a:t>yearly</a:t>
            </a:r>
            <a:r>
              <a:rPr lang="cs-CZ" sz="2400" dirty="0" smtClean="0">
                <a:effectLst/>
              </a:rPr>
              <a:t> </a:t>
            </a:r>
            <a:r>
              <a:rPr lang="cs-CZ" sz="2400" dirty="0" err="1" smtClean="0">
                <a:effectLst/>
              </a:rPr>
              <a:t>increase</a:t>
            </a:r>
            <a:r>
              <a:rPr lang="cs-CZ" sz="2400" dirty="0" smtClean="0">
                <a:effectLst/>
              </a:rPr>
              <a:t> by </a:t>
            </a:r>
            <a:r>
              <a:rPr lang="cs-CZ" sz="2400" b="1" dirty="0" smtClean="0">
                <a:effectLst/>
              </a:rPr>
              <a:t>6.6%</a:t>
            </a:r>
            <a:r>
              <a:rPr lang="en-US" sz="2400" b="1" dirty="0" smtClean="0">
                <a:effectLst/>
              </a:rPr>
              <a:t> </a:t>
            </a:r>
            <a:endParaRPr lang="cs-CZ" sz="2400" b="1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334718"/>
              </p:ext>
            </p:extLst>
          </p:nvPr>
        </p:nvGraphicFramePr>
        <p:xfrm>
          <a:off x="1435100" y="1836420"/>
          <a:ext cx="7499349" cy="4023360"/>
        </p:xfrm>
        <a:graphic>
          <a:graphicData uri="http://schemas.openxmlformats.org/drawingml/2006/table">
            <a:tbl>
              <a:tblPr/>
              <a:tblGrid>
                <a:gridCol w="2499783"/>
                <a:gridCol w="2499783"/>
                <a:gridCol w="2499783"/>
              </a:tblGrid>
              <a:tr h="0">
                <a:tc>
                  <a:txBody>
                    <a:bodyPr/>
                    <a:lstStyle/>
                    <a:p>
                      <a:r>
                        <a:rPr lang="cs-CZ" dirty="0"/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Germany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1,749,276</a:t>
                      </a:r>
                      <a:endParaRPr lang="cs-CZ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smtClean="0">
                          <a:solidFill>
                            <a:srgbClr val="00B050"/>
                          </a:solidFill>
                        </a:rPr>
                        <a:t>Slovakia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564,496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 dirty="0"/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smtClean="0">
                          <a:solidFill>
                            <a:srgbClr val="00B050"/>
                          </a:solidFill>
                        </a:rPr>
                        <a:t>United 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States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507,376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Poland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467,285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smtClean="0">
                          <a:solidFill>
                            <a:srgbClr val="00B050"/>
                          </a:solidFill>
                        </a:rPr>
                        <a:t>UK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441,516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Russia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432,768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smtClean="0">
                          <a:solidFill>
                            <a:srgbClr val="00B050"/>
                          </a:solidFill>
                        </a:rPr>
                        <a:t>Italy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371,686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China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285,404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smtClean="0">
                          <a:solidFill>
                            <a:srgbClr val="00B050"/>
                          </a:solidFill>
                        </a:rPr>
                        <a:t>France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269,972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cs-CZ"/>
                        <a:t>10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B050"/>
                          </a:solidFill>
                        </a:rPr>
                        <a:t> </a:t>
                      </a:r>
                      <a:r>
                        <a:rPr lang="cs-CZ" dirty="0" err="1" smtClean="0">
                          <a:solidFill>
                            <a:srgbClr val="00B050"/>
                          </a:solidFill>
                        </a:rPr>
                        <a:t>Austria</a:t>
                      </a:r>
                      <a:endParaRPr lang="cs-CZ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268,961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/>
                        <a:t>Total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8,686,726</a:t>
                      </a:r>
                      <a:endParaRPr lang="cs-CZ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23px-Flag_of_Germany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23px-Flag_of_Slovaki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23px-Flag_of_the_United_States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23px-Flag_of_Poland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23px-Flag_of_the_United_Kingdom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23px-Flag_of_Russia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23px-Flag_of_Italy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23px-Flag_of_the_People%27s_Republic_of_China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23px-Flag_of_France.sv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23px-Flag_of_Austria.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23px-Flag_of_Germany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23px-Flag_of_Slovakia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23px-Flag_of_the_United_States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23px-Flag_of_Poland.sv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23px-Flag_of_the_United_Kingdom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23px-Flag_of_Russia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23px-Flag_of_Italy.sv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23px-Flag_of_the_People%27s_Republic_of_China.sv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23px-Flag_of_France.sv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23px-Flag_of_Austria.sv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9075" cy="14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8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6978" y="476672"/>
            <a:ext cx="7498080" cy="648072"/>
          </a:xfrm>
        </p:spPr>
        <p:txBody>
          <a:bodyPr>
            <a:noAutofit/>
          </a:bodyPr>
          <a:lstStyle/>
          <a:p>
            <a:r>
              <a:rPr lang="cs-CZ" sz="2800" b="1" dirty="0" err="1" smtClean="0"/>
              <a:t>Authorities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responsible</a:t>
            </a:r>
            <a:endParaRPr lang="cs-CZ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056" y="1241376"/>
            <a:ext cx="7730493" cy="56166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200" b="1" dirty="0" smtClean="0"/>
              <a:t>Ministry</a:t>
            </a:r>
            <a:r>
              <a:rPr lang="cs-CZ" sz="2200" dirty="0" smtClean="0"/>
              <a:t> </a:t>
            </a:r>
            <a:r>
              <a:rPr lang="cs-CZ" sz="2200" dirty="0" err="1" smtClean="0"/>
              <a:t>for</a:t>
            </a:r>
            <a:r>
              <a:rPr lang="cs-CZ" sz="2200" dirty="0" smtClean="0"/>
              <a:t> </a:t>
            </a:r>
            <a:r>
              <a:rPr lang="cs-CZ" sz="2200" dirty="0" err="1" smtClean="0"/>
              <a:t>Regional</a:t>
            </a:r>
            <a:r>
              <a:rPr lang="cs-CZ" sz="2200" dirty="0" smtClean="0"/>
              <a:t> </a:t>
            </a:r>
            <a:r>
              <a:rPr lang="cs-CZ" sz="2200" dirty="0" err="1"/>
              <a:t>D</a:t>
            </a:r>
            <a:r>
              <a:rPr lang="cs-CZ" sz="2200" dirty="0" err="1" smtClean="0"/>
              <a:t>evelopment</a:t>
            </a:r>
            <a:endParaRPr lang="cs-CZ" sz="2200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200" dirty="0" err="1" smtClean="0"/>
              <a:t>Contributary</a:t>
            </a:r>
            <a:r>
              <a:rPr lang="cs-CZ" sz="2200" dirty="0" smtClean="0"/>
              <a:t> </a:t>
            </a:r>
            <a:r>
              <a:rPr lang="cs-CZ" sz="2200" dirty="0" err="1" smtClean="0"/>
              <a:t>organisation</a:t>
            </a:r>
            <a:r>
              <a:rPr lang="cs-CZ" sz="2200" dirty="0" smtClean="0"/>
              <a:t> </a:t>
            </a:r>
            <a:r>
              <a:rPr lang="cs-CZ" sz="2200" b="1" dirty="0" smtClean="0"/>
              <a:t>Czech </a:t>
            </a:r>
            <a:r>
              <a:rPr lang="cs-CZ" sz="2200" b="1" dirty="0" err="1" smtClean="0"/>
              <a:t>Tourism</a:t>
            </a:r>
            <a:r>
              <a:rPr lang="cs-CZ" sz="2200" b="1" dirty="0" smtClean="0"/>
              <a:t> </a:t>
            </a:r>
            <a:r>
              <a:rPr lang="cs-CZ" sz="2200" b="1" dirty="0" err="1" smtClean="0"/>
              <a:t>Authority</a:t>
            </a:r>
            <a:r>
              <a:rPr lang="cs-CZ" sz="2200" b="1" dirty="0" smtClean="0"/>
              <a:t> – </a:t>
            </a:r>
            <a:r>
              <a:rPr lang="cs-CZ" sz="2200" b="1" dirty="0" err="1" smtClean="0"/>
              <a:t>CzechTourism</a:t>
            </a:r>
            <a:endParaRPr lang="cs-CZ" sz="2200" b="1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200" b="1" dirty="0" err="1"/>
              <a:t>CzechTourism’s</a:t>
            </a:r>
            <a:r>
              <a:rPr lang="en-US" sz="2200" b="1" dirty="0"/>
              <a:t> Media Service</a:t>
            </a:r>
            <a:r>
              <a:rPr lang="en-US" sz="2200" b="1" dirty="0" smtClean="0"/>
              <a:t>:</a:t>
            </a:r>
            <a:endParaRPr lang="cs-CZ" sz="2200" b="1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200" b="1" dirty="0" smtClean="0">
                <a:hlinkClick r:id="rId3"/>
              </a:rPr>
              <a:t>www.CzechTourism.com</a:t>
            </a:r>
            <a:endParaRPr lang="cs-CZ" sz="2200" b="1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cs-CZ" sz="2200" b="1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www.visiteurope.com</a:t>
            </a:r>
            <a:endParaRPr lang="en-US" sz="2200" b="1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200" dirty="0" err="1" smtClean="0"/>
              <a:t>CzechTourism</a:t>
            </a:r>
            <a:r>
              <a:rPr lang="en-US" sz="2200" dirty="0" smtClean="0"/>
              <a:t> </a:t>
            </a:r>
            <a:r>
              <a:rPr lang="en-US" sz="2200" dirty="0"/>
              <a:t>publishes a monthly </a:t>
            </a:r>
            <a:r>
              <a:rPr lang="en-US" sz="2200" b="1" dirty="0" smtClean="0">
                <a:solidFill>
                  <a:schemeClr val="accent3">
                    <a:lumMod val="75000"/>
                  </a:schemeClr>
                </a:solidFill>
              </a:rPr>
              <a:t>e-newsletter</a:t>
            </a:r>
            <a:endParaRPr lang="en-US" sz="2200" b="1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200" dirty="0" smtClean="0"/>
              <a:t>The </a:t>
            </a:r>
            <a:r>
              <a:rPr lang="en-US" sz="2200" dirty="0"/>
              <a:t>internet travel </a:t>
            </a:r>
            <a:r>
              <a:rPr lang="en-US" sz="2200" dirty="0" smtClean="0"/>
              <a:t>catalogue</a:t>
            </a:r>
            <a:r>
              <a:rPr lang="cs-CZ" sz="2200" dirty="0" smtClean="0"/>
              <a:t> </a:t>
            </a:r>
            <a:r>
              <a:rPr lang="en-US" sz="2200" b="1" dirty="0" smtClean="0">
                <a:hlinkClick r:id="rId5"/>
              </a:rPr>
              <a:t>www.kudyznudy.cz</a:t>
            </a:r>
            <a:r>
              <a:rPr lang="en-US" sz="2200" b="1" dirty="0" smtClean="0"/>
              <a:t> </a:t>
            </a:r>
            <a:endParaRPr lang="cs-CZ" sz="2200" b="1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200" b="1" dirty="0" smtClean="0">
                <a:hlinkClick r:id="rId6"/>
              </a:rPr>
              <a:t>www.czechspecials.cz</a:t>
            </a:r>
            <a:r>
              <a:rPr lang="en-US" sz="2200" dirty="0" smtClean="0"/>
              <a:t> </a:t>
            </a:r>
            <a:r>
              <a:rPr lang="en-US" sz="2200" dirty="0"/>
              <a:t>is </a:t>
            </a:r>
            <a:r>
              <a:rPr lang="en-US" sz="2200" dirty="0" smtClean="0"/>
              <a:t>focused </a:t>
            </a:r>
            <a:r>
              <a:rPr lang="en-US" sz="2200" dirty="0"/>
              <a:t>on traditional Czech </a:t>
            </a:r>
            <a:r>
              <a:rPr lang="en-US" sz="2200" dirty="0" smtClean="0"/>
              <a:t>gastronomy</a:t>
            </a:r>
            <a:endParaRPr lang="cs-CZ" sz="2200" dirty="0" smtClean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200" dirty="0" err="1" smtClean="0"/>
              <a:t>CzechTourism</a:t>
            </a:r>
            <a:r>
              <a:rPr lang="en-US" sz="2200" dirty="0" smtClean="0"/>
              <a:t> </a:t>
            </a:r>
            <a:r>
              <a:rPr lang="en-US" sz="2200" dirty="0" err="1"/>
              <a:t>organises</a:t>
            </a:r>
            <a:r>
              <a:rPr lang="en-US" sz="2200" dirty="0"/>
              <a:t> individual and group </a:t>
            </a:r>
            <a:r>
              <a:rPr lang="en-US" sz="2200" b="1" dirty="0">
                <a:solidFill>
                  <a:schemeClr val="accent3">
                    <a:lumMod val="75000"/>
                  </a:schemeClr>
                </a:solidFill>
              </a:rPr>
              <a:t>press and fam trips</a:t>
            </a:r>
            <a:r>
              <a:rPr lang="en-US" sz="22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200" dirty="0"/>
              <a:t>for journalists, film crews and tour operators.</a:t>
            </a:r>
          </a:p>
          <a:p>
            <a:pPr marL="82296" indent="0">
              <a:lnSpc>
                <a:spcPct val="150000"/>
              </a:lnSpc>
              <a:spcBef>
                <a:spcPts val="0"/>
              </a:spcBef>
              <a:buNone/>
            </a:pPr>
            <a:endParaRPr lang="cs-CZ" sz="2000" dirty="0" smtClean="0"/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43000"/>
          </a:xfrm>
        </p:spPr>
        <p:txBody>
          <a:bodyPr/>
          <a:lstStyle/>
          <a:p>
            <a:r>
              <a:rPr lang="cs-CZ" b="1" dirty="0" err="1" smtClean="0"/>
              <a:t>Why</a:t>
            </a:r>
            <a:r>
              <a:rPr lang="cs-CZ" b="1" dirty="0" smtClean="0"/>
              <a:t> to </a:t>
            </a:r>
            <a:r>
              <a:rPr lang="cs-CZ" b="1" dirty="0" err="1" smtClean="0"/>
              <a:t>train</a:t>
            </a:r>
            <a:r>
              <a:rPr lang="cs-CZ" b="1" dirty="0" smtClean="0"/>
              <a:t> </a:t>
            </a:r>
            <a:r>
              <a:rPr lang="cs-CZ" b="1" dirty="0" err="1" smtClean="0"/>
              <a:t>TURBOs</a:t>
            </a:r>
            <a:r>
              <a:rPr lang="cs-CZ" b="1" dirty="0" smtClean="0"/>
              <a:t> ?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8174" y="1127026"/>
            <a:ext cx="7498080" cy="511028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Educated staff make </a:t>
            </a:r>
            <a:r>
              <a:rPr lang="en-US" b="1" dirty="0" smtClean="0"/>
              <a:t>more money </a:t>
            </a:r>
            <a:r>
              <a:rPr lang="en-US" dirty="0" smtClean="0"/>
              <a:t>for the business and company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Educated staff are </a:t>
            </a:r>
            <a:r>
              <a:rPr lang="en-US" b="1" dirty="0" smtClean="0"/>
              <a:t>faster, professional </a:t>
            </a:r>
            <a:r>
              <a:rPr lang="en-US" dirty="0" smtClean="0"/>
              <a:t>and come with original solutions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If trained and educated the staff are </a:t>
            </a:r>
            <a:r>
              <a:rPr lang="en-US" b="1" dirty="0" smtClean="0"/>
              <a:t>loyal </a:t>
            </a:r>
            <a:r>
              <a:rPr lang="en-US" dirty="0" smtClean="0"/>
              <a:t>to the company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Company with regularly trained staff is of bigger </a:t>
            </a:r>
            <a:r>
              <a:rPr lang="en-US" b="1" dirty="0" smtClean="0"/>
              <a:t>value at the market</a:t>
            </a:r>
          </a:p>
          <a:p>
            <a:pPr>
              <a:lnSpc>
                <a:spcPct val="120000"/>
              </a:lnSpc>
            </a:pPr>
            <a:r>
              <a:rPr lang="en-US" b="1" dirty="0" smtClean="0"/>
              <a:t>Mistakes</a:t>
            </a:r>
            <a:r>
              <a:rPr lang="en-US" dirty="0" smtClean="0"/>
              <a:t>, defects and shortcoming are the source of </a:t>
            </a:r>
            <a:r>
              <a:rPr lang="en-US" b="1" dirty="0" smtClean="0"/>
              <a:t>improvement,</a:t>
            </a:r>
            <a:r>
              <a:rPr lang="en-US" dirty="0" smtClean="0"/>
              <a:t> we learn from them</a:t>
            </a:r>
          </a:p>
          <a:p>
            <a:pPr>
              <a:lnSpc>
                <a:spcPct val="120000"/>
              </a:lnSpc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/>
              <a:t>Why</a:t>
            </a:r>
            <a:r>
              <a:rPr lang="cs-CZ" b="1" dirty="0"/>
              <a:t> to </a:t>
            </a:r>
            <a:r>
              <a:rPr lang="cs-CZ" b="1" dirty="0" err="1"/>
              <a:t>train</a:t>
            </a:r>
            <a:r>
              <a:rPr lang="cs-CZ" b="1" dirty="0"/>
              <a:t> </a:t>
            </a:r>
            <a:r>
              <a:rPr lang="cs-CZ" b="1" dirty="0" err="1"/>
              <a:t>TURBOs</a:t>
            </a:r>
            <a:r>
              <a:rPr lang="cs-CZ" b="1" dirty="0"/>
              <a:t> 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Trained staff train and </a:t>
            </a:r>
            <a:r>
              <a:rPr lang="en-US" b="1" dirty="0"/>
              <a:t>coach </a:t>
            </a:r>
            <a:r>
              <a:rPr lang="en-US" dirty="0"/>
              <a:t>the newcomers = save time and money for coaching</a:t>
            </a:r>
          </a:p>
          <a:p>
            <a:pPr>
              <a:lnSpc>
                <a:spcPct val="120000"/>
              </a:lnSpc>
            </a:pPr>
            <a:r>
              <a:rPr lang="en-US" dirty="0"/>
              <a:t>Training develops the interpersonal relations and </a:t>
            </a:r>
            <a:r>
              <a:rPr lang="en-US" b="1" dirty="0"/>
              <a:t>atmosphere </a:t>
            </a:r>
          </a:p>
          <a:p>
            <a:pPr>
              <a:lnSpc>
                <a:spcPct val="120000"/>
              </a:lnSpc>
            </a:pPr>
            <a:r>
              <a:rPr lang="en-US" dirty="0"/>
              <a:t>Training is a preventing tool </a:t>
            </a:r>
            <a:r>
              <a:rPr lang="en-US" b="1" dirty="0"/>
              <a:t>against stereotypes</a:t>
            </a:r>
            <a:r>
              <a:rPr lang="en-US" dirty="0"/>
              <a:t>, professional and personal burn-out</a:t>
            </a:r>
          </a:p>
          <a:p>
            <a:pPr>
              <a:lnSpc>
                <a:spcPct val="120000"/>
              </a:lnSpc>
            </a:pPr>
            <a:r>
              <a:rPr lang="en-US" dirty="0"/>
              <a:t>Professional </a:t>
            </a:r>
            <a:r>
              <a:rPr lang="en-US" b="1" dirty="0"/>
              <a:t>development</a:t>
            </a:r>
            <a:r>
              <a:rPr lang="en-US" dirty="0"/>
              <a:t> is highly demanded </a:t>
            </a:r>
            <a:r>
              <a:rPr lang="en-US" b="1" dirty="0"/>
              <a:t>benefit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273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Turbos</a:t>
            </a:r>
            <a:r>
              <a:rPr lang="cs-CZ" sz="44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in </a:t>
            </a:r>
            <a:r>
              <a:rPr lang="cs-CZ" sz="4400" b="1" kern="1200" dirty="0" err="1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Czechia</a:t>
            </a:r>
            <a:r>
              <a:rPr lang="cs-CZ" sz="44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are…</a:t>
            </a:r>
            <a:endParaRPr lang="cs-CZ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b="1" dirty="0" err="1" smtClean="0"/>
              <a:t>Small</a:t>
            </a:r>
            <a:r>
              <a:rPr lang="cs-CZ" dirty="0" err="1" smtClean="0"/>
              <a:t>er</a:t>
            </a:r>
            <a:r>
              <a:rPr lang="cs-CZ" dirty="0" smtClean="0"/>
              <a:t> </a:t>
            </a:r>
            <a:r>
              <a:rPr lang="cs-CZ" dirty="0" err="1" smtClean="0"/>
              <a:t>businesses</a:t>
            </a:r>
            <a:r>
              <a:rPr lang="cs-CZ" dirty="0" smtClean="0"/>
              <a:t> in </a:t>
            </a:r>
            <a:r>
              <a:rPr lang="cs-CZ" dirty="0" err="1" smtClean="0"/>
              <a:t>smaller</a:t>
            </a:r>
            <a:r>
              <a:rPr lang="cs-CZ" dirty="0" smtClean="0"/>
              <a:t> </a:t>
            </a:r>
            <a:r>
              <a:rPr lang="cs-CZ" dirty="0" err="1" smtClean="0"/>
              <a:t>places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err="1" smtClean="0"/>
              <a:t>Originating</a:t>
            </a:r>
            <a:r>
              <a:rPr lang="cs-CZ" dirty="0" smtClean="0"/>
              <a:t> </a:t>
            </a:r>
            <a:r>
              <a:rPr lang="cs-CZ" dirty="0" err="1" smtClean="0"/>
              <a:t>mostly</a:t>
            </a:r>
            <a:r>
              <a:rPr lang="cs-CZ" dirty="0" smtClean="0"/>
              <a:t> </a:t>
            </a:r>
            <a:r>
              <a:rPr lang="cs-CZ" dirty="0" err="1" smtClean="0"/>
              <a:t>after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Velvet </a:t>
            </a:r>
            <a:r>
              <a:rPr lang="cs-CZ" dirty="0" err="1" smtClean="0"/>
              <a:t>revolution</a:t>
            </a:r>
            <a:r>
              <a:rPr lang="cs-CZ" dirty="0" smtClean="0"/>
              <a:t> 1989</a:t>
            </a:r>
          </a:p>
          <a:p>
            <a:pPr>
              <a:lnSpc>
                <a:spcPct val="100000"/>
              </a:lnSpc>
            </a:pPr>
            <a:r>
              <a:rPr lang="cs-CZ" b="1" dirty="0" err="1" smtClean="0"/>
              <a:t>Ideal</a:t>
            </a:r>
            <a:r>
              <a:rPr lang="cs-CZ" b="1" dirty="0" smtClean="0"/>
              <a:t> </a:t>
            </a:r>
            <a:r>
              <a:rPr lang="cs-CZ" dirty="0" smtClean="0"/>
              <a:t>“</a:t>
            </a:r>
            <a:r>
              <a:rPr lang="cs-CZ" dirty="0" err="1" smtClean="0"/>
              <a:t>material</a:t>
            </a:r>
            <a:r>
              <a:rPr lang="cs-CZ" dirty="0" smtClean="0"/>
              <a:t>“ </a:t>
            </a:r>
            <a:r>
              <a:rPr lang="cs-CZ" b="1" dirty="0" smtClean="0"/>
              <a:t>to </a:t>
            </a:r>
            <a:r>
              <a:rPr lang="cs-CZ" b="1" dirty="0" err="1" smtClean="0"/>
              <a:t>be</a:t>
            </a:r>
            <a:r>
              <a:rPr lang="cs-CZ" b="1" dirty="0" smtClean="0"/>
              <a:t> </a:t>
            </a:r>
            <a:r>
              <a:rPr lang="cs-CZ" b="1" dirty="0" err="1" smtClean="0"/>
              <a:t>trained</a:t>
            </a:r>
            <a:r>
              <a:rPr lang="cs-CZ" dirty="0" smtClean="0"/>
              <a:t>, </a:t>
            </a:r>
            <a:r>
              <a:rPr lang="cs-CZ" dirty="0" err="1" smtClean="0"/>
              <a:t>coached</a:t>
            </a:r>
            <a:r>
              <a:rPr lang="cs-CZ" dirty="0" smtClean="0"/>
              <a:t> and </a:t>
            </a:r>
            <a:r>
              <a:rPr lang="cs-CZ" dirty="0" err="1" smtClean="0"/>
              <a:t>developed</a:t>
            </a:r>
            <a:endParaRPr lang="cs-CZ" dirty="0" smtClean="0"/>
          </a:p>
          <a:p>
            <a:pPr>
              <a:lnSpc>
                <a:spcPct val="100000"/>
              </a:lnSpc>
            </a:pPr>
            <a:r>
              <a:rPr lang="cs-CZ" dirty="0" err="1"/>
              <a:t>Still</a:t>
            </a:r>
            <a:r>
              <a:rPr lang="cs-CZ" dirty="0"/>
              <a:t> „</a:t>
            </a:r>
            <a:r>
              <a:rPr lang="cs-CZ" b="1" dirty="0" err="1"/>
              <a:t>young</a:t>
            </a:r>
            <a:r>
              <a:rPr lang="cs-CZ" dirty="0"/>
              <a:t>“ to </a:t>
            </a:r>
            <a:r>
              <a:rPr lang="cs-CZ" dirty="0" err="1"/>
              <a:t>be</a:t>
            </a:r>
            <a:r>
              <a:rPr lang="cs-CZ" dirty="0"/>
              <a:t> </a:t>
            </a:r>
            <a:r>
              <a:rPr lang="cs-CZ" dirty="0" err="1"/>
              <a:t>perfect</a:t>
            </a:r>
            <a:endParaRPr lang="cs-CZ" dirty="0"/>
          </a:p>
          <a:p>
            <a:pPr>
              <a:lnSpc>
                <a:spcPct val="100000"/>
              </a:lnSpc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573462"/>
            <a:ext cx="2428708" cy="328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B80878F-5308-4F84-9C07-20F7937C45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Školicí prezentace Obecná</Template>
  <TotalTime>0</TotalTime>
  <Words>441</Words>
  <Application>Microsoft Office PowerPoint</Application>
  <PresentationFormat>Předvádění na obrazovce (4:3)</PresentationFormat>
  <Paragraphs>103</Paragraphs>
  <Slides>10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5" baseType="lpstr">
      <vt:lpstr>Calibri</vt:lpstr>
      <vt:lpstr>Gill Sans MT</vt:lpstr>
      <vt:lpstr>Verdana</vt:lpstr>
      <vt:lpstr>Wingdings 2</vt:lpstr>
      <vt:lpstr>Slunovrat</vt:lpstr>
      <vt:lpstr>Tourism in the Czech Republic: 2017 and the future Eva Svobodová</vt:lpstr>
      <vt:lpstr>Tourism in 2016 wordly</vt:lpstr>
      <vt:lpstr>Trends in 2017 and later</vt:lpstr>
      <vt:lpstr>Potential for tourism in Czechia</vt:lpstr>
      <vt:lpstr>Non-residents arriving to the Czech Republic and staying overnight in 2015 – yearly increase by 6.6% </vt:lpstr>
      <vt:lpstr>Authorities responsible</vt:lpstr>
      <vt:lpstr>Why to train TURBOs ?</vt:lpstr>
      <vt:lpstr>Why to train TURBOs ?</vt:lpstr>
      <vt:lpstr>Turbos in Czechia are…</vt:lpstr>
      <vt:lpstr>SWOT of Czech TURBOs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2017-01-03T18:36:29Z</dcterms:created>
  <dcterms:modified xsi:type="dcterms:W3CDTF">2017-01-10T13:32:47Z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